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74" r:id="rId2"/>
    <p:sldId id="273" r:id="rId3"/>
    <p:sldId id="264" r:id="rId4"/>
    <p:sldId id="256" r:id="rId5"/>
    <p:sldId id="265" r:id="rId6"/>
    <p:sldId id="257" r:id="rId7"/>
    <p:sldId id="266" r:id="rId8"/>
    <p:sldId id="267" r:id="rId9"/>
    <p:sldId id="258" r:id="rId10"/>
    <p:sldId id="268" r:id="rId11"/>
    <p:sldId id="259" r:id="rId12"/>
    <p:sldId id="269" r:id="rId13"/>
    <p:sldId id="260" r:id="rId14"/>
    <p:sldId id="270" r:id="rId15"/>
    <p:sldId id="261" r:id="rId16"/>
    <p:sldId id="271" r:id="rId17"/>
    <p:sldId id="262" r:id="rId18"/>
    <p:sldId id="272" r:id="rId19"/>
    <p:sldId id="263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39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06.04.2022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06.04.2022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06.04.2022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b="1" dirty="0" smtClean="0"/>
              <a:t>Урок развивающего контроля в 7 классе по теме </a:t>
            </a:r>
          </a:p>
          <a:p>
            <a:pPr algn="ctr">
              <a:buNone/>
            </a:pPr>
            <a:endParaRPr lang="ru-RU" sz="3600" b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ru-RU" sz="3600" b="1" dirty="0" smtClean="0">
                <a:solidFill>
                  <a:srgbClr val="FF0000"/>
                </a:solidFill>
              </a:rPr>
              <a:t>«Анализ контрольной работы по теме «Деепричастие»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sz="2400" dirty="0" smtClean="0"/>
              <a:t>Разработала: </a:t>
            </a:r>
            <a:r>
              <a:rPr lang="ru-RU" sz="2400" dirty="0" err="1" smtClean="0"/>
              <a:t>Омариева</a:t>
            </a:r>
            <a:r>
              <a:rPr lang="ru-RU" sz="2400" dirty="0" smtClean="0"/>
              <a:t> Л.К., методист, учитель русского языка и литературы МБОУ «Шелковская СОШ №1»</a:t>
            </a:r>
          </a:p>
          <a:p>
            <a:pPr algn="ctr">
              <a:buNone/>
            </a:pPr>
            <a:endParaRPr lang="ru-RU" sz="2400" dirty="0" smtClean="0"/>
          </a:p>
          <a:p>
            <a:pPr algn="ctr">
              <a:buNone/>
            </a:pPr>
            <a:r>
              <a:rPr lang="ru-RU" sz="2400" dirty="0" smtClean="0"/>
              <a:t>Ст.Шелковская, 2021г.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Autofit/>
          </a:bodyPr>
          <a:lstStyle/>
          <a:p>
            <a:pPr algn="ctr"/>
            <a:r>
              <a:rPr lang="ru-RU" sz="1600" dirty="0" smtClean="0">
                <a:effectLst/>
                <a:latin typeface="Times New Roman" pitchFamily="18" charset="0"/>
                <a:cs typeface="Times New Roman" pitchFamily="18" charset="0"/>
              </a:rPr>
              <a:t>МУ «Отдел образования </a:t>
            </a:r>
            <a:r>
              <a:rPr lang="ru-RU" sz="1600" dirty="0" err="1" smtClean="0">
                <a:effectLst/>
                <a:latin typeface="Times New Roman" pitchFamily="18" charset="0"/>
                <a:cs typeface="Times New Roman" pitchFamily="18" charset="0"/>
              </a:rPr>
              <a:t>Шелковского</a:t>
            </a:r>
            <a:r>
              <a:rPr lang="ru-RU" sz="1600" dirty="0" smtClean="0">
                <a:effectLst/>
                <a:latin typeface="Times New Roman" pitchFamily="18" charset="0"/>
                <a:cs typeface="Times New Roman" pitchFamily="18" charset="0"/>
              </a:rPr>
              <a:t> муниципального района»</a:t>
            </a:r>
            <a:br>
              <a:rPr lang="ru-RU" sz="1600" dirty="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effectLst/>
                <a:latin typeface="Times New Roman" pitchFamily="18" charset="0"/>
                <a:cs typeface="Times New Roman" pitchFamily="18" charset="0"/>
              </a:rPr>
              <a:t>«Современный урок по ФГОС»</a:t>
            </a:r>
            <a:endParaRPr lang="ru-RU" sz="16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u="sng" dirty="0" smtClean="0"/>
          </a:p>
          <a:p>
            <a:endParaRPr lang="ru-RU" u="sng" dirty="0" smtClean="0"/>
          </a:p>
          <a:p>
            <a:r>
              <a:rPr lang="ru-RU" u="sng" dirty="0" smtClean="0"/>
              <a:t>Цель:</a:t>
            </a:r>
            <a:r>
              <a:rPr lang="ru-RU" dirty="0" smtClean="0"/>
              <a:t> осмысленная коррекция учащимися своих ошибок в контрольной работе и формирование умения правильно применять соответствующие способы действий.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97040"/>
          </a:xfrm>
        </p:spPr>
        <p:txBody>
          <a:bodyPr>
            <a:normAutofit fontScale="90000"/>
          </a:bodyPr>
          <a:lstStyle/>
          <a:p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b="1" u="sng" dirty="0" smtClean="0"/>
              <a:t>Этап реализации построенного проекта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724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Правило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Ошибка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Пример</a:t>
                      </a:r>
                      <a:endParaRPr lang="ru-RU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Приставки на –</a:t>
                      </a:r>
                      <a:r>
                        <a:rPr lang="ru-RU" sz="2800" dirty="0" err="1" smtClean="0"/>
                        <a:t>з</a:t>
                      </a:r>
                      <a:r>
                        <a:rPr lang="ru-RU" sz="2800" dirty="0" smtClean="0"/>
                        <a:t>, -с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Не с разными</a:t>
                      </a:r>
                      <a:r>
                        <a:rPr lang="ru-RU" sz="2800" baseline="0" dirty="0" smtClean="0"/>
                        <a:t> частями речи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-</a:t>
                      </a:r>
                      <a:r>
                        <a:rPr lang="ru-RU" sz="2800" dirty="0" err="1" smtClean="0"/>
                        <a:t>ться</a:t>
                      </a:r>
                      <a:r>
                        <a:rPr lang="ru-RU" sz="2800" dirty="0" smtClean="0"/>
                        <a:t>, -</a:t>
                      </a:r>
                      <a:r>
                        <a:rPr lang="ru-RU" sz="2800" dirty="0" err="1" smtClean="0"/>
                        <a:t>тся</a:t>
                      </a:r>
                      <a:r>
                        <a:rPr lang="ru-RU" sz="2800" dirty="0" smtClean="0"/>
                        <a:t> в глаголах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Проверяемая безударная гласная в корне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Алгоритм разбора орфографических ошибок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b="1" i="1" u="sng" dirty="0" smtClean="0"/>
          </a:p>
          <a:p>
            <a:endParaRPr lang="ru-RU" b="1" i="1" u="sng" dirty="0" smtClean="0"/>
          </a:p>
          <a:p>
            <a:r>
              <a:rPr lang="ru-RU" b="1" i="1" u="sng" dirty="0" smtClean="0"/>
              <a:t>Цель</a:t>
            </a:r>
            <a:r>
              <a:rPr lang="ru-RU" dirty="0" smtClean="0"/>
              <a:t>: закрепление способов действий, вызвавших затруднение.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11354"/>
          </a:xfrm>
        </p:spPr>
        <p:txBody>
          <a:bodyPr>
            <a:normAutofit/>
          </a:bodyPr>
          <a:lstStyle/>
          <a:p>
            <a:r>
              <a:rPr lang="ru-RU" b="1" i="1" u="sng" dirty="0" smtClean="0"/>
              <a:t>Этап обобщения затруднений во </a:t>
            </a:r>
            <a:r>
              <a:rPr lang="ru-RU" b="1" i="1" u="sng" dirty="0" err="1" smtClean="0"/>
              <a:t>внещней</a:t>
            </a:r>
            <a:r>
              <a:rPr lang="ru-RU" b="1" i="1" u="sng" dirty="0" smtClean="0"/>
              <a:t> речи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lvl="0">
              <a:buNone/>
            </a:pPr>
            <a:r>
              <a:rPr lang="ru-RU" dirty="0" smtClean="0"/>
              <a:t>1.Укажите цифры, на месте которых необходимо поставить запятые при обособленных обстоятельствах, выраженных деепричастными оборотами.</a:t>
            </a:r>
          </a:p>
          <a:p>
            <a:pPr>
              <a:buNone/>
            </a:pPr>
            <a:r>
              <a:rPr lang="ru-RU" i="1" dirty="0" smtClean="0"/>
              <a:t> </a:t>
            </a:r>
            <a:endParaRPr lang="ru-RU" dirty="0" smtClean="0"/>
          </a:p>
          <a:p>
            <a:pPr>
              <a:buNone/>
            </a:pPr>
            <a:r>
              <a:rPr lang="ru-RU" i="1" dirty="0" smtClean="0"/>
              <a:t>Тропинка (1) извиваясь (2) шла вдоль высокого обрыва (3)  а в тени (4)  столетних маслин (5) резко поворачивая (6) уходила к деревне.</a:t>
            </a:r>
            <a:endParaRPr lang="ru-RU" dirty="0" smtClean="0"/>
          </a:p>
          <a:p>
            <a:pPr>
              <a:buNone/>
            </a:pPr>
            <a:r>
              <a:rPr lang="ru-RU" i="1" dirty="0" smtClean="0"/>
              <a:t> </a:t>
            </a:r>
            <a:endParaRPr lang="ru-RU" dirty="0" smtClean="0"/>
          </a:p>
          <a:p>
            <a:pPr lvl="0">
              <a:buNone/>
            </a:pPr>
            <a:r>
              <a:rPr lang="ru-RU" dirty="0" smtClean="0"/>
              <a:t>2.Укажите верное продолжение предложения.</a:t>
            </a:r>
          </a:p>
          <a:p>
            <a:pPr>
              <a:buNone/>
            </a:pPr>
            <a:r>
              <a:rPr lang="ru-RU" i="1" dirty="0" smtClean="0"/>
              <a:t>Увидев красный сигнал светофора,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1) водитель затормозил.</a:t>
            </a:r>
          </a:p>
          <a:p>
            <a:pPr>
              <a:buNone/>
            </a:pPr>
            <a:r>
              <a:rPr lang="ru-RU" dirty="0" smtClean="0"/>
              <a:t>2) автомобиль остановился.</a:t>
            </a:r>
          </a:p>
          <a:p>
            <a:pPr>
              <a:buNone/>
            </a:pPr>
            <a:r>
              <a:rPr lang="ru-RU" dirty="0" smtClean="0"/>
              <a:t>3) машина была остановлена. </a:t>
            </a:r>
          </a:p>
          <a:p>
            <a:pPr>
              <a:buNone/>
            </a:pPr>
            <a:r>
              <a:rPr lang="ru-RU" dirty="0" smtClean="0"/>
              <a:t>4) движение на дороге прекратилось.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r>
              <a:rPr lang="ru-RU" dirty="0" smtClean="0"/>
              <a:t>3. Укажите предложение, в котором нет грамматической ошибки в употреблении деепричастного оборота.</a:t>
            </a:r>
          </a:p>
          <a:p>
            <a:pPr>
              <a:buNone/>
            </a:pPr>
            <a:r>
              <a:rPr lang="ru-RU" dirty="0" smtClean="0"/>
              <a:t>1)    Машина поворачивая и проезжая по проселочной дороге.</a:t>
            </a:r>
          </a:p>
          <a:p>
            <a:pPr>
              <a:buNone/>
            </a:pPr>
            <a:r>
              <a:rPr lang="ru-RU" dirty="0" smtClean="0"/>
              <a:t>2)    Мальчики сев в лодку и отчалили от берега.</a:t>
            </a:r>
          </a:p>
          <a:p>
            <a:pPr>
              <a:buNone/>
            </a:pPr>
            <a:r>
              <a:rPr lang="ru-RU" dirty="0" smtClean="0"/>
              <a:t>3)    Проезжая мимо деревни, на меня напал Белый гусь.</a:t>
            </a:r>
          </a:p>
          <a:p>
            <a:pPr>
              <a:buNone/>
            </a:pPr>
            <a:r>
              <a:rPr lang="ru-RU" dirty="0" smtClean="0"/>
              <a:t>4)    Оставив вещи, мы вышли на улицу.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Выполни задание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b="1" i="1" u="sng" dirty="0" smtClean="0"/>
          </a:p>
          <a:p>
            <a:endParaRPr lang="ru-RU" b="1" i="1" u="sng" dirty="0" smtClean="0"/>
          </a:p>
          <a:p>
            <a:r>
              <a:rPr lang="ru-RU" b="1" i="1" u="sng" dirty="0" smtClean="0"/>
              <a:t>Цель:</a:t>
            </a:r>
            <a:r>
              <a:rPr lang="ru-RU" dirty="0" smtClean="0"/>
              <a:t> </a:t>
            </a:r>
            <a:r>
              <a:rPr lang="ru-RU" dirty="0" err="1" smtClean="0"/>
              <a:t>интериоризация</a:t>
            </a:r>
            <a:r>
              <a:rPr lang="ru-RU" dirty="0" smtClean="0"/>
              <a:t> способов действий, вызвавших затруднения, самопроверка их усвоения, индивидуальная рефлексия достижения цели, а также создание (по возможности) ситуации успеха.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68478"/>
          </a:xfrm>
        </p:spPr>
        <p:txBody>
          <a:bodyPr>
            <a:normAutofit fontScale="90000"/>
          </a:bodyPr>
          <a:lstStyle/>
          <a:p>
            <a:r>
              <a:rPr lang="ru-RU" b="1" i="1" u="sng" dirty="0" smtClean="0"/>
              <a:t>Этап самостоятельной работы с самопроверкой по эталону.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ru-RU" sz="6000" dirty="0" smtClean="0"/>
              <a:t>   1256</a:t>
            </a:r>
          </a:p>
          <a:p>
            <a:pPr marL="514350" indent="-514350">
              <a:buAutoNum type="arabicPeriod"/>
            </a:pPr>
            <a:r>
              <a:rPr lang="ru-RU" sz="6000" dirty="0" smtClean="0"/>
              <a:t>   1</a:t>
            </a:r>
          </a:p>
          <a:p>
            <a:pPr marL="514350" indent="-514350">
              <a:buAutoNum type="arabicPeriod"/>
            </a:pPr>
            <a:r>
              <a:rPr lang="ru-RU" sz="6000" dirty="0" smtClean="0"/>
              <a:t>   4</a:t>
            </a:r>
            <a:endParaRPr lang="ru-RU" sz="60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Проверь себя. За каждое верно выполненное задание 1 балл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b="1" i="1" u="sng" dirty="0" smtClean="0"/>
          </a:p>
          <a:p>
            <a:endParaRPr lang="ru-RU" b="1" i="1" u="sng" dirty="0" smtClean="0"/>
          </a:p>
          <a:p>
            <a:r>
              <a:rPr lang="ru-RU" b="1" i="1" u="sng" dirty="0" smtClean="0"/>
              <a:t>Цель:</a:t>
            </a:r>
            <a:r>
              <a:rPr lang="ru-RU" dirty="0" smtClean="0"/>
              <a:t> применение способов действий, вызвавших затруднения, повторение и закрепление ранее изученного, подготовка к изучению следующих разделов курса.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11288"/>
          </a:xfrm>
        </p:spPr>
        <p:txBody>
          <a:bodyPr>
            <a:normAutofit fontScale="90000"/>
          </a:bodyPr>
          <a:lstStyle/>
          <a:p>
            <a:r>
              <a:rPr lang="ru-RU" b="1" i="1" u="sng" dirty="0" smtClean="0"/>
              <a:t/>
            </a:r>
            <a:br>
              <a:rPr lang="ru-RU" b="1" i="1" u="sng" dirty="0" smtClean="0"/>
            </a:br>
            <a:r>
              <a:rPr lang="ru-RU" b="1" i="1" u="sng" dirty="0" smtClean="0"/>
              <a:t>Этап решения заданий творческого уровня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ru-RU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C00000"/>
                </a:solidFill>
              </a:rPr>
              <a:t>Не играйте со спичками и зажигалками, это приводит к пожару. Не разжигайте костер, если рядом нет взрослого. Не оставляйте не затушенных костров. Никогда не лейте в костер бензин, языки пламени могут обжечь вас. Не трогай электрические провода, ничего на них не вешай, не играй вблизи электрических проводов.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25536"/>
          </a:xfrm>
        </p:spPr>
        <p:txBody>
          <a:bodyPr>
            <a:normAutofit fontScale="90000"/>
          </a:bodyPr>
          <a:lstStyle/>
          <a:p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b="1" dirty="0" smtClean="0">
                <a:solidFill>
                  <a:srgbClr val="002060"/>
                </a:solidFill>
              </a:rPr>
              <a:t>Составьте инструкцию для одноклассников по пожарной безопасности, используя деепричастия из 2-3 предложений</a:t>
            </a:r>
            <a:r>
              <a:rPr lang="ru-RU" sz="3100" b="1" dirty="0" smtClean="0"/>
              <a:t>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b="1" i="1" u="sng" dirty="0" smtClean="0"/>
          </a:p>
          <a:p>
            <a:pPr>
              <a:buNone/>
            </a:pPr>
            <a:r>
              <a:rPr lang="ru-RU" b="1" i="1" u="sng" dirty="0" smtClean="0"/>
              <a:t>Цель:</a:t>
            </a:r>
            <a:r>
              <a:rPr lang="ru-RU" dirty="0" smtClean="0"/>
              <a:t> самооценка результатов контрольно-коррекционной деятельности;</a:t>
            </a:r>
          </a:p>
          <a:p>
            <a:r>
              <a:rPr lang="ru-RU" dirty="0" smtClean="0"/>
              <a:t>осознание метода преодоления затруднений в деятельности;</a:t>
            </a:r>
          </a:p>
          <a:p>
            <a:r>
              <a:rPr lang="ru-RU" dirty="0" smtClean="0"/>
              <a:t>осознание механизма контрольно-коррекционной деятельности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9916"/>
          </a:xfrm>
        </p:spPr>
        <p:txBody>
          <a:bodyPr>
            <a:normAutofit fontScale="90000"/>
          </a:bodyPr>
          <a:lstStyle/>
          <a:p>
            <a:r>
              <a:rPr lang="ru-RU" b="1" i="1" u="sng" dirty="0" smtClean="0"/>
              <a:t>Этап рефлексии контрольно- коррекционной деятельности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3600" b="1" dirty="0" smtClean="0"/>
              <a:t>Повторить пройденный материал.</a:t>
            </a:r>
          </a:p>
          <a:p>
            <a:pPr>
              <a:buNone/>
            </a:pPr>
            <a:r>
              <a:rPr lang="ru-RU" sz="3600" b="1" dirty="0" smtClean="0"/>
              <a:t> Придумать инструкцию, как находить деепричастие в предложении и правильно его выделить запятыми.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Домашнее задание</a:t>
            </a:r>
            <a:endParaRPr lang="ru-RU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b="1" i="1" dirty="0" smtClean="0"/>
              <a:t>      1 урок   </a:t>
            </a:r>
          </a:p>
          <a:p>
            <a:pPr>
              <a:buNone/>
            </a:pPr>
            <a:r>
              <a:rPr lang="ru-RU" b="1" i="1" dirty="0" err="1" smtClean="0"/>
              <a:t>Контрольная_работа</a:t>
            </a:r>
            <a:r>
              <a:rPr lang="ru-RU" b="1" i="1" dirty="0" smtClean="0"/>
              <a:t>                                                                                                 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1. Этап мотивации(самоопределение).</a:t>
            </a:r>
          </a:p>
          <a:p>
            <a:pPr>
              <a:buNone/>
            </a:pPr>
            <a:r>
              <a:rPr lang="ru-RU" dirty="0" smtClean="0"/>
              <a:t>2.Этап актуализации учебных действий.</a:t>
            </a:r>
          </a:p>
          <a:p>
            <a:pPr>
              <a:buNone/>
            </a:pPr>
            <a:r>
              <a:rPr lang="ru-RU" b="1" dirty="0" smtClean="0"/>
              <a:t>           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       </a:t>
            </a:r>
            <a:r>
              <a:rPr lang="ru-RU" b="1" i="1" dirty="0" smtClean="0"/>
              <a:t> </a:t>
            </a:r>
            <a:endParaRPr lang="ru-RU" dirty="0" smtClean="0"/>
          </a:p>
          <a:p>
            <a:pPr>
              <a:buNone/>
            </a:pPr>
            <a:r>
              <a:rPr lang="ru-RU" i="1" dirty="0" smtClean="0"/>
              <a:t>   </a:t>
            </a:r>
            <a:r>
              <a:rPr lang="ru-RU" b="1" dirty="0" smtClean="0"/>
              <a:t> 2 урок  </a:t>
            </a:r>
          </a:p>
          <a:p>
            <a:pPr>
              <a:buNone/>
            </a:pPr>
            <a:r>
              <a:rPr lang="ru-RU" b="1" dirty="0" smtClean="0"/>
              <a:t>Рефлексивный анализ контрольной работы.                          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1. Локализация индивидуальных затруднений.</a:t>
            </a:r>
          </a:p>
          <a:p>
            <a:pPr>
              <a:buNone/>
            </a:pPr>
            <a:r>
              <a:rPr lang="ru-RU" dirty="0" smtClean="0"/>
              <a:t>2. Коррекция выявленных затруднений.</a:t>
            </a:r>
          </a:p>
          <a:p>
            <a:pPr>
              <a:buNone/>
            </a:pPr>
            <a:r>
              <a:rPr lang="ru-RU" dirty="0" smtClean="0"/>
              <a:t>3. Самостоятельная работа с самопроверкой по эталону.</a:t>
            </a:r>
          </a:p>
          <a:p>
            <a:pPr>
              <a:buNone/>
            </a:pPr>
            <a:r>
              <a:rPr lang="ru-RU" dirty="0" smtClean="0"/>
              <a:t>4. Решение заданий творческого уровня.</a:t>
            </a:r>
          </a:p>
          <a:p>
            <a:pPr>
              <a:buNone/>
            </a:pPr>
            <a:r>
              <a:rPr lang="ru-RU" dirty="0" smtClean="0"/>
              <a:t>5. Рефлексия контрольно - коррекционной деятельности.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Этапы учебной деятельности на уроках развивающего контроля.</a:t>
            </a:r>
            <a:r>
              <a:rPr lang="ru-RU" b="1" i="1" dirty="0" smtClean="0"/>
              <a:t> 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u="sng" dirty="0" smtClean="0"/>
              <a:t>Цель:</a:t>
            </a:r>
            <a:r>
              <a:rPr lang="ru-RU" dirty="0" smtClean="0"/>
              <a:t> выработка на личностно значимом уровне внутренней готовности к реализации нормативных требований учебной деятельности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b="1" u="sng" dirty="0" smtClean="0"/>
              <a:t>Этап мотивации к контрольно-коррекционной деятельности.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7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Я хочу себя похвалить за то, что я…..</a:t>
            </a:r>
            <a:endParaRPr lang="ru-RU" sz="7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Продолжи фразу</a:t>
            </a: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u="sng" dirty="0" smtClean="0"/>
          </a:p>
          <a:p>
            <a:r>
              <a:rPr lang="ru-RU" u="sng" dirty="0" smtClean="0"/>
              <a:t>Цель</a:t>
            </a:r>
            <a:r>
              <a:rPr lang="ru-RU" dirty="0" smtClean="0"/>
              <a:t>: подготовка мышления учащихся и осознание ими потребности в контроле и самоконтроле результата и выявлении причин затруднений в деятельности.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39850"/>
          </a:xfrm>
        </p:spPr>
        <p:txBody>
          <a:bodyPr>
            <a:normAutofit fontScale="90000"/>
          </a:bodyPr>
          <a:lstStyle/>
          <a:p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b="1" u="sng" dirty="0" smtClean="0"/>
              <a:t>Этап актуализации знаний и пробного учебного действия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285852" y="1357298"/>
          <a:ext cx="7000924" cy="429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9887"/>
                <a:gridCol w="1987699"/>
                <a:gridCol w="2000264"/>
                <a:gridCol w="1643074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Номер задания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r>
                        <a:rPr lang="ru-RU" baseline="0" dirty="0" smtClean="0"/>
                        <a:t> вариант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 вариант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балл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800" dirty="0" smtClean="0"/>
                        <a:t>2 деепричастия</a:t>
                      </a:r>
                      <a:endParaRPr lang="ru-RU" sz="1800" dirty="0"/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2</a:t>
                      </a:r>
                      <a:endParaRPr lang="ru-RU" sz="2800" dirty="0"/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800" dirty="0" smtClean="0"/>
                        <a:t>3 деепричастия с НЕ раздельно</a:t>
                      </a:r>
                      <a:endParaRPr lang="ru-RU" sz="1800" dirty="0"/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3</a:t>
                      </a:r>
                      <a:endParaRPr lang="ru-RU" sz="2800" dirty="0"/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4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latin typeface="Times New Roman"/>
                          <a:ea typeface="Times New Roman"/>
                          <a:cs typeface="Times New Roman"/>
                        </a:rPr>
                        <a:t>124</a:t>
                      </a:r>
                      <a:endParaRPr lang="ru-RU" sz="2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latin typeface="Times New Roman"/>
                          <a:ea typeface="Times New Roman"/>
                          <a:cs typeface="Times New Roman"/>
                        </a:rPr>
                        <a:t>134</a:t>
                      </a:r>
                      <a:endParaRPr lang="ru-RU" sz="2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endParaRPr lang="ru-RU" sz="2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5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>
                          <a:latin typeface="Times New Roman"/>
                          <a:ea typeface="Times New Roman"/>
                          <a:cs typeface="Times New Roman"/>
                        </a:rPr>
                        <a:t>1256</a:t>
                      </a:r>
                      <a:endParaRPr lang="ru-RU" sz="2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latin typeface="Times New Roman"/>
                          <a:ea typeface="Times New Roman"/>
                          <a:cs typeface="Times New Roman"/>
                        </a:rPr>
                        <a:t>156</a:t>
                      </a:r>
                      <a:endParaRPr lang="ru-RU" sz="2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endParaRPr lang="ru-RU" sz="2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6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3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3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  <a:endParaRPr lang="ru-RU" sz="2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7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3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3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  <a:endParaRPr lang="ru-RU" sz="2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8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3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3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endParaRPr lang="ru-RU" sz="2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Проверь себя</a:t>
            </a:r>
            <a:endParaRPr lang="ru-RU" dirty="0"/>
          </a:p>
        </p:txBody>
      </p:sp>
      <p:graphicFrame>
        <p:nvGraphicFramePr>
          <p:cNvPr id="5" name="Содержимое 3"/>
          <p:cNvGraphicFramePr>
            <a:graphicFrameLocks noGrp="1"/>
          </p:cNvGraphicFramePr>
          <p:nvPr>
            <p:ph idx="4294967295"/>
          </p:nvPr>
        </p:nvGraphicFramePr>
        <p:xfrm>
          <a:off x="2143125" y="1509713"/>
          <a:ext cx="7000924" cy="429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9887"/>
                <a:gridCol w="1987699"/>
                <a:gridCol w="2000264"/>
                <a:gridCol w="1643074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Номер задания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r>
                        <a:rPr lang="ru-RU" baseline="0" dirty="0" smtClean="0"/>
                        <a:t> вариант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 вариант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балл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800" dirty="0" smtClean="0"/>
                        <a:t>2 деепричастия</a:t>
                      </a:r>
                      <a:endParaRPr lang="ru-RU" sz="1800" dirty="0"/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2</a:t>
                      </a:r>
                      <a:endParaRPr lang="ru-RU" sz="2800" dirty="0"/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800" dirty="0" smtClean="0"/>
                        <a:t>3 деепричастия с НЕ раздельно</a:t>
                      </a:r>
                      <a:endParaRPr lang="ru-RU" sz="1800" dirty="0"/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3</a:t>
                      </a:r>
                      <a:endParaRPr lang="ru-RU" sz="2800" dirty="0"/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4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latin typeface="Times New Roman"/>
                          <a:ea typeface="Times New Roman"/>
                          <a:cs typeface="Times New Roman"/>
                        </a:rPr>
                        <a:t>124</a:t>
                      </a:r>
                      <a:endParaRPr lang="ru-RU" sz="2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latin typeface="Times New Roman"/>
                          <a:ea typeface="Times New Roman"/>
                          <a:cs typeface="Times New Roman"/>
                        </a:rPr>
                        <a:t>134</a:t>
                      </a:r>
                      <a:endParaRPr lang="ru-RU" sz="2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endParaRPr lang="ru-RU" sz="2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5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>
                          <a:latin typeface="Times New Roman"/>
                          <a:ea typeface="Times New Roman"/>
                          <a:cs typeface="Times New Roman"/>
                        </a:rPr>
                        <a:t>1256</a:t>
                      </a:r>
                      <a:endParaRPr lang="ru-RU" sz="2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latin typeface="Times New Roman"/>
                          <a:ea typeface="Times New Roman"/>
                          <a:cs typeface="Times New Roman"/>
                        </a:rPr>
                        <a:t>156</a:t>
                      </a:r>
                      <a:endParaRPr lang="ru-RU" sz="2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endParaRPr lang="ru-RU" sz="2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6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3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3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  <a:endParaRPr lang="ru-RU" sz="2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7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3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3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  <a:endParaRPr lang="ru-RU" sz="2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8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3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3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endParaRPr lang="ru-RU" sz="2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u="sng" dirty="0" smtClean="0"/>
          </a:p>
          <a:p>
            <a:r>
              <a:rPr lang="ru-RU" u="sng" dirty="0" smtClean="0"/>
              <a:t>Цель;</a:t>
            </a:r>
            <a:r>
              <a:rPr lang="ru-RU" dirty="0" smtClean="0"/>
              <a:t> выработка на личностно значимом уровне внутренней готовности к коррекционной работе, а также выявление места и причины собственных затруднений в выполнении контрольной работы.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54164"/>
          </a:xfrm>
        </p:spPr>
        <p:txBody>
          <a:bodyPr>
            <a:normAutofit fontScale="90000"/>
          </a:bodyPr>
          <a:lstStyle/>
          <a:p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b="1" u="sng" dirty="0" smtClean="0"/>
              <a:t>Этап локализации индивидуальных затруднений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u="sng" dirty="0" smtClean="0"/>
          </a:p>
          <a:p>
            <a:endParaRPr lang="ru-RU" u="sng" dirty="0" smtClean="0"/>
          </a:p>
          <a:p>
            <a:r>
              <a:rPr lang="ru-RU" u="sng" dirty="0" smtClean="0"/>
              <a:t>Цель:</a:t>
            </a:r>
            <a:r>
              <a:rPr lang="ru-RU" dirty="0" smtClean="0"/>
              <a:t> постановки целей коррекционной деятельности и на этой основе - выбор способа и средств их реализации.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b="1" u="sng" dirty="0" smtClean="0"/>
              <a:t>Этап построения проекта коррекции выявленных затруднений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3600" dirty="0" smtClean="0">
                <a:solidFill>
                  <a:srgbClr val="C00000"/>
                </a:solidFill>
              </a:rPr>
              <a:t>1. Выучить ошибки наизусть.</a:t>
            </a:r>
          </a:p>
          <a:p>
            <a:pPr>
              <a:buNone/>
            </a:pPr>
            <a:r>
              <a:rPr lang="ru-RU" sz="3600" dirty="0" smtClean="0">
                <a:solidFill>
                  <a:srgbClr val="C00000"/>
                </a:solidFill>
              </a:rPr>
              <a:t>2.Повторить правила из учебника.</a:t>
            </a:r>
          </a:p>
          <a:p>
            <a:pPr>
              <a:buNone/>
            </a:pPr>
            <a:r>
              <a:rPr lang="ru-RU" sz="3600" dirty="0" smtClean="0">
                <a:solidFill>
                  <a:srgbClr val="C00000"/>
                </a:solidFill>
              </a:rPr>
              <a:t>3.Послушать объяснение учителя.</a:t>
            </a:r>
          </a:p>
          <a:p>
            <a:pPr>
              <a:buNone/>
            </a:pPr>
            <a:r>
              <a:rPr lang="ru-RU" sz="3600" dirty="0" smtClean="0">
                <a:solidFill>
                  <a:srgbClr val="C00000"/>
                </a:solidFill>
              </a:rPr>
              <a:t>4.Попросить одноклассника объяснить.</a:t>
            </a:r>
          </a:p>
          <a:p>
            <a:pPr>
              <a:buNone/>
            </a:pPr>
            <a:r>
              <a:rPr lang="ru-RU" sz="3600" dirty="0" smtClean="0">
                <a:solidFill>
                  <a:srgbClr val="C00000"/>
                </a:solidFill>
              </a:rPr>
              <a:t>5. Ничего не делать: «все равно не запомню»</a:t>
            </a:r>
          </a:p>
          <a:p>
            <a:pPr>
              <a:buNone/>
            </a:pPr>
            <a:r>
              <a:rPr lang="ru-RU" sz="3600" dirty="0" smtClean="0">
                <a:solidFill>
                  <a:srgbClr val="C00000"/>
                </a:solidFill>
              </a:rPr>
              <a:t>6. Ваш вариант</a:t>
            </a:r>
            <a:endParaRPr lang="ru-RU" sz="3600" dirty="0">
              <a:solidFill>
                <a:srgbClr val="C00000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Выберите из списка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308</TotalTime>
  <Words>391</Words>
  <Application>Microsoft Office PowerPoint</Application>
  <PresentationFormat>Экран (4:3)</PresentationFormat>
  <Paragraphs>161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Открытая</vt:lpstr>
      <vt:lpstr>МУ «Отдел образования Шелковского муниципального района» «Современный урок по ФГОС»</vt:lpstr>
      <vt:lpstr>Этапы учебной деятельности на уроках развивающего контроля. </vt:lpstr>
      <vt:lpstr> Этап мотивации к контрольно-коррекционной деятельности. </vt:lpstr>
      <vt:lpstr>Продолжи фразу</vt:lpstr>
      <vt:lpstr> Этап актуализации знаний и пробного учебного действия </vt:lpstr>
      <vt:lpstr>Проверь себя</vt:lpstr>
      <vt:lpstr> Этап локализации индивидуальных затруднений </vt:lpstr>
      <vt:lpstr>  Этап построения проекта коррекции выявленных затруднений </vt:lpstr>
      <vt:lpstr>Выберите из списка</vt:lpstr>
      <vt:lpstr> Этап реализации построенного проекта </vt:lpstr>
      <vt:lpstr>Алгоритм разбора орфографических ошибок</vt:lpstr>
      <vt:lpstr>Этап обобщения затруднений во внещней речи </vt:lpstr>
      <vt:lpstr>Выполни задание</vt:lpstr>
      <vt:lpstr>Этап самостоятельной работы с самопроверкой по эталону. </vt:lpstr>
      <vt:lpstr>Проверь себя. За каждое верно выполненное задание 1 балл</vt:lpstr>
      <vt:lpstr> Этап решения заданий творческого уровня </vt:lpstr>
      <vt:lpstr>  Составьте инструкцию для одноклассников по пожарной безопасности, используя деепричастия из 2-3 предложений. </vt:lpstr>
      <vt:lpstr>Этап рефлексии контрольно- коррекционной деятельности 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Продолжи фразу</dc:title>
  <dc:creator>Админ</dc:creator>
  <cp:lastModifiedBy>home</cp:lastModifiedBy>
  <cp:revision>13</cp:revision>
  <dcterms:created xsi:type="dcterms:W3CDTF">2021-12-07T02:06:13Z</dcterms:created>
  <dcterms:modified xsi:type="dcterms:W3CDTF">2022-04-06T14:57:45Z</dcterms:modified>
</cp:coreProperties>
</file>