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4"/>
  </p:notesMasterIdLst>
  <p:sldIdLst>
    <p:sldId id="256" r:id="rId2"/>
    <p:sldId id="275" r:id="rId3"/>
    <p:sldId id="257" r:id="rId4"/>
    <p:sldId id="277" r:id="rId5"/>
    <p:sldId id="290" r:id="rId6"/>
    <p:sldId id="278" r:id="rId7"/>
    <p:sldId id="291" r:id="rId8"/>
    <p:sldId id="284" r:id="rId9"/>
    <p:sldId id="292" r:id="rId10"/>
    <p:sldId id="285" r:id="rId11"/>
    <p:sldId id="293" r:id="rId12"/>
    <p:sldId id="286" r:id="rId13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1BFBF0"/>
    <a:srgbClr val="C703B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0" d="100"/>
          <a:sy n="70" d="100"/>
        </p:scale>
        <p:origin x="-677" y="2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CF605-8615-4F8B-A8F4-3F74C9C8A5A9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42D9D-0C26-46A9-80C2-ADF3F9A4D6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0373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E42D9D-0C26-46A9-80C2-ADF3F9A4D60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7338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340768"/>
            <a:ext cx="6048672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Алгоритм создания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урока отработки умений и рефлексии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1200" b="1" dirty="0" smtClean="0">
                <a:solidFill>
                  <a:schemeClr val="bg1"/>
                </a:solidFill>
              </a:rPr>
              <a:t/>
            </a:r>
            <a:br>
              <a:rPr lang="ru-RU" sz="12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На примере урока географии в 5 классе по теме: 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«Учимся с «Полярной звездой».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Учитель географии высшей кв.категории: 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Бабаназарова Наталья Явгайтаровна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МБОУ «Курдюковская СОШ»</a:t>
            </a:r>
            <a:br>
              <a:rPr lang="ru-RU" sz="1800" b="1" dirty="0" smtClean="0">
                <a:solidFill>
                  <a:schemeClr val="bg1"/>
                </a:solidFill>
              </a:rPr>
            </a:br>
            <a:r>
              <a:rPr lang="ru-RU" sz="1800" b="1" dirty="0" smtClean="0">
                <a:solidFill>
                  <a:schemeClr val="bg1"/>
                </a:solidFill>
              </a:rPr>
              <a:t>Шелковской муниципальный район Чеченская Республика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2021г.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/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/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7" y="980728"/>
            <a:ext cx="9505056" cy="5877272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820662" y="548680"/>
            <a:ext cx="7286651" cy="782304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VII.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 с самопроверкой по эталону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59632" y="1357298"/>
            <a:ext cx="6408712" cy="4447966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ru-RU" sz="1400" b="1" dirty="0" smtClean="0">
                <a:latin typeface="+mj-lt"/>
                <a:ea typeface="+mj-ea"/>
                <a:cs typeface="+mj-cs"/>
              </a:rPr>
              <a:t>ЦЕЛЬ: формирование способов действий, вызвавших затруднения, самопроверка их усвоения, индивидуальная рефлексия достижения цели и создание ситуации успеха.</a:t>
            </a:r>
            <a:endParaRPr lang="ru-RU" sz="1600" b="1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7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331640" y="2420888"/>
            <a:ext cx="6408712" cy="3384376"/>
          </a:xfrm>
        </p:spPr>
        <p:txBody>
          <a:bodyPr>
            <a:noAutofit/>
          </a:bodyPr>
          <a:lstStyle/>
          <a:p>
            <a:pPr algn="l"/>
            <a:r>
              <a:rPr lang="ru-RU" sz="1200" b="1" dirty="0" smtClean="0">
                <a:solidFill>
                  <a:srgbClr val="FFFF00"/>
                </a:solidFill>
              </a:rPr>
              <a:t>Учащиеся, допустившие ошибки выполняют самостоятельную работу, при этом берут  только те задания, в которых были допущены ошибки</a:t>
            </a:r>
            <a:r>
              <a:rPr lang="ru-RU" sz="1200" b="1" dirty="0" smtClean="0"/>
              <a:t>                                                                       </a:t>
            </a:r>
            <a:br>
              <a:rPr lang="ru-RU" sz="1200" b="1" dirty="0" smtClean="0"/>
            </a:br>
            <a:r>
              <a:rPr lang="ru-RU" sz="1200" b="1" dirty="0" smtClean="0"/>
              <a:t>                                                                               </a:t>
            </a:r>
            <a:r>
              <a:rPr lang="en-US" sz="1200" b="1" dirty="0" smtClean="0"/>
              <a:t>I</a:t>
            </a:r>
            <a:r>
              <a:rPr lang="ru-RU" sz="1200" b="1" dirty="0" smtClean="0"/>
              <a:t> вариант.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1.</a:t>
            </a:r>
            <a:r>
              <a:rPr lang="ru-RU" sz="1200" dirty="0" smtClean="0"/>
              <a:t> </a:t>
            </a:r>
            <a:r>
              <a:rPr lang="ru-RU" sz="1200" b="1" dirty="0" smtClean="0"/>
              <a:t>Условные знаки. </a:t>
            </a:r>
            <a:r>
              <a:rPr lang="ru-RU" sz="1200" dirty="0" smtClean="0"/>
              <a:t> Что обозначают условные знаки в под номером: 1_____, 2_____, 3______?</a:t>
            </a:r>
            <a:br>
              <a:rPr lang="ru-RU" sz="1200" dirty="0" smtClean="0"/>
            </a:br>
            <a:r>
              <a:rPr lang="ru-RU" sz="1200" b="1" dirty="0" smtClean="0"/>
              <a:t>2.</a:t>
            </a:r>
            <a:r>
              <a:rPr lang="ru-RU" sz="1200" dirty="0" smtClean="0"/>
              <a:t> </a:t>
            </a:r>
            <a:r>
              <a:rPr lang="ru-RU" sz="1200" b="1" dirty="0" smtClean="0"/>
              <a:t>План местности. </a:t>
            </a:r>
            <a:r>
              <a:rPr lang="ru-RU" sz="1200" dirty="0" smtClean="0"/>
              <a:t>а). В каком направлении от </a:t>
            </a:r>
            <a:r>
              <a:rPr lang="ru-RU" sz="1200" b="1" dirty="0" smtClean="0"/>
              <a:t>№1</a:t>
            </a:r>
            <a:r>
              <a:rPr lang="ru-RU" sz="1200" dirty="0" smtClean="0"/>
              <a:t> находится </a:t>
            </a:r>
            <a:r>
              <a:rPr lang="ru-RU" sz="1200" b="1" dirty="0" smtClean="0"/>
              <a:t>№ 2?________________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б). На плане местности на какой высоте лежит </a:t>
            </a:r>
            <a:r>
              <a:rPr lang="ru-RU" sz="1200" b="1" dirty="0" smtClean="0"/>
              <a:t>родник</a:t>
            </a:r>
            <a:r>
              <a:rPr lang="ru-RU" sz="1200" dirty="0" smtClean="0"/>
              <a:t>? ____________________________</a:t>
            </a:r>
            <a:br>
              <a:rPr lang="ru-RU" sz="1200" dirty="0" smtClean="0"/>
            </a:br>
            <a:r>
              <a:rPr lang="ru-RU" sz="1200" dirty="0" smtClean="0"/>
              <a:t>в). Измерь, с помощью масштаба расстояние от </a:t>
            </a:r>
            <a:r>
              <a:rPr lang="ru-RU" sz="1200" b="1" dirty="0" smtClean="0"/>
              <a:t>родника</a:t>
            </a:r>
            <a:r>
              <a:rPr lang="ru-RU" sz="1200" dirty="0" smtClean="0"/>
              <a:t> до </a:t>
            </a:r>
            <a:r>
              <a:rPr lang="ru-RU" sz="1200" b="1" dirty="0" smtClean="0"/>
              <a:t>точки А</a:t>
            </a:r>
            <a:r>
              <a:rPr lang="ru-RU" sz="1200" dirty="0" smtClean="0"/>
              <a:t> ________________</a:t>
            </a:r>
            <a:br>
              <a:rPr lang="ru-RU" sz="1200" dirty="0" smtClean="0"/>
            </a:br>
            <a:r>
              <a:rPr lang="ru-RU" sz="1200" b="1" dirty="0" smtClean="0"/>
              <a:t>3.</a:t>
            </a:r>
            <a:r>
              <a:rPr lang="ru-RU" sz="1200" dirty="0" smtClean="0"/>
              <a:t> </a:t>
            </a:r>
            <a:r>
              <a:rPr lang="ru-RU" sz="1200" b="1" dirty="0" smtClean="0"/>
              <a:t>На рисунке</a:t>
            </a:r>
            <a:r>
              <a:rPr lang="ru-RU" sz="1200" dirty="0" smtClean="0"/>
              <a:t> горизонталями изображен холм и впадина. Подпиши их. ___________________</a:t>
            </a:r>
            <a:br>
              <a:rPr lang="ru-RU" sz="1200" dirty="0" smtClean="0"/>
            </a:br>
            <a:r>
              <a:rPr lang="ru-RU" sz="1200" b="1" dirty="0" smtClean="0"/>
              <a:t> </a:t>
            </a:r>
            <a:r>
              <a:rPr lang="ru-RU" sz="1200" dirty="0" smtClean="0"/>
              <a:t>                                                                              </a:t>
            </a:r>
            <a:r>
              <a:rPr lang="en-US" sz="1200" b="1" dirty="0" smtClean="0"/>
              <a:t>II</a:t>
            </a:r>
            <a:r>
              <a:rPr lang="ru-RU" sz="1200" b="1" dirty="0" smtClean="0"/>
              <a:t> вариант.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1. </a:t>
            </a:r>
            <a:r>
              <a:rPr lang="ru-RU" sz="1200" b="1" dirty="0" smtClean="0"/>
              <a:t>Условные знаки. </a:t>
            </a:r>
            <a:r>
              <a:rPr lang="ru-RU" sz="1200" dirty="0" smtClean="0"/>
              <a:t>Что обозначают условные знаки под номером: 7_____, 8______,9______?</a:t>
            </a:r>
            <a:br>
              <a:rPr lang="ru-RU" sz="1200" dirty="0" smtClean="0"/>
            </a:br>
            <a:r>
              <a:rPr lang="ru-RU" sz="1200" b="1" dirty="0" smtClean="0"/>
              <a:t>2.</a:t>
            </a:r>
            <a:r>
              <a:rPr lang="ru-RU" sz="1200" dirty="0" smtClean="0"/>
              <a:t> </a:t>
            </a:r>
            <a:r>
              <a:rPr lang="ru-RU" sz="1200" b="1" dirty="0" smtClean="0"/>
              <a:t>План местности</a:t>
            </a:r>
            <a:r>
              <a:rPr lang="ru-RU" sz="1200" dirty="0" smtClean="0"/>
              <a:t>. а). В каком направлении от </a:t>
            </a:r>
            <a:r>
              <a:rPr lang="ru-RU" sz="1200" b="1" dirty="0" smtClean="0"/>
              <a:t>№ 2</a:t>
            </a:r>
            <a:r>
              <a:rPr lang="ru-RU" sz="1200" dirty="0" smtClean="0"/>
              <a:t> находится </a:t>
            </a:r>
            <a:r>
              <a:rPr lang="ru-RU" sz="1200" b="1" dirty="0" smtClean="0"/>
              <a:t>№ 3?______________________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б). На плане местности на какой высоте лежит </a:t>
            </a:r>
            <a:r>
              <a:rPr lang="ru-RU" sz="1200" b="1" dirty="0" smtClean="0"/>
              <a:t>участок 2</a:t>
            </a:r>
            <a:r>
              <a:rPr lang="ru-RU" sz="1200" dirty="0" smtClean="0"/>
              <a:t>? __________________________</a:t>
            </a:r>
            <a:br>
              <a:rPr lang="ru-RU" sz="1200" dirty="0" smtClean="0"/>
            </a:br>
            <a:r>
              <a:rPr lang="ru-RU" sz="1200" dirty="0" smtClean="0"/>
              <a:t>в). Измерь, с помощью масштаба расстояние от </a:t>
            </a:r>
            <a:r>
              <a:rPr lang="ru-RU" sz="1200" b="1" dirty="0" smtClean="0"/>
              <a:t>точки А</a:t>
            </a:r>
            <a:r>
              <a:rPr lang="ru-RU" sz="1200" dirty="0" smtClean="0"/>
              <a:t> до </a:t>
            </a:r>
            <a:r>
              <a:rPr lang="ru-RU" sz="1200" b="1" dirty="0" smtClean="0"/>
              <a:t>точки В</a:t>
            </a:r>
            <a:r>
              <a:rPr lang="ru-RU" sz="1200" dirty="0" smtClean="0"/>
              <a:t>?______________________</a:t>
            </a:r>
            <a:br>
              <a:rPr lang="ru-RU" sz="1200" dirty="0" smtClean="0"/>
            </a:br>
            <a:r>
              <a:rPr lang="ru-RU" sz="1200" b="1" dirty="0" smtClean="0"/>
              <a:t>3. На рисунке</a:t>
            </a:r>
            <a:r>
              <a:rPr lang="ru-RU" sz="1200" dirty="0" smtClean="0"/>
              <a:t>  горизонталями изображен холм и впадина. Подпиши их __________________</a:t>
            </a:r>
            <a:br>
              <a:rPr lang="ru-RU" sz="1200" dirty="0" smtClean="0"/>
            </a:br>
            <a:r>
              <a:rPr lang="ru-RU" sz="1200" b="1" dirty="0" smtClean="0">
                <a:solidFill>
                  <a:srgbClr val="FFFF00"/>
                </a:solidFill>
              </a:rPr>
              <a:t>Проводят </a:t>
            </a:r>
            <a:r>
              <a:rPr lang="ru-RU" sz="1200" dirty="0" smtClean="0"/>
              <a:t> </a:t>
            </a:r>
            <a:r>
              <a:rPr lang="ru-RU" sz="1200" dirty="0" smtClean="0">
                <a:solidFill>
                  <a:srgbClr val="FFFF00"/>
                </a:solidFill>
              </a:rPr>
              <a:t>самопроверку своих работ по эталону и фиксируют </a:t>
            </a:r>
            <a:r>
              <a:rPr lang="ru-RU" sz="1200" dirty="0" err="1" smtClean="0">
                <a:solidFill>
                  <a:srgbClr val="FFFF00"/>
                </a:solidFill>
              </a:rPr>
              <a:t>знаково</a:t>
            </a:r>
            <a:r>
              <a:rPr lang="ru-RU" sz="1200" dirty="0" smtClean="0">
                <a:solidFill>
                  <a:srgbClr val="FFFF00"/>
                </a:solidFill>
              </a:rPr>
              <a:t> результаты.</a:t>
            </a:r>
            <a:br>
              <a:rPr lang="ru-RU" sz="1200" dirty="0" smtClean="0">
                <a:solidFill>
                  <a:srgbClr val="FFFF00"/>
                </a:solidFill>
              </a:rPr>
            </a:br>
            <a:r>
              <a:rPr lang="ru-RU" sz="1200" dirty="0" smtClean="0">
                <a:solidFill>
                  <a:srgbClr val="FFFF00"/>
                </a:solidFill>
              </a:rPr>
              <a:t>Учащиеся, не допустившие ошибки в самостоятельной работе №1, выполняют </a:t>
            </a:r>
            <a:r>
              <a:rPr lang="ru-RU" sz="1200" dirty="0" err="1" smtClean="0">
                <a:solidFill>
                  <a:srgbClr val="FFFF00"/>
                </a:solidFill>
              </a:rPr>
              <a:t>самопро-верку</a:t>
            </a:r>
            <a:r>
              <a:rPr lang="ru-RU" sz="1200" dirty="0" smtClean="0"/>
              <a:t>  </a:t>
            </a:r>
            <a:r>
              <a:rPr lang="ru-RU" sz="1200" dirty="0" smtClean="0">
                <a:solidFill>
                  <a:srgbClr val="FFFF00"/>
                </a:solidFill>
              </a:rPr>
              <a:t>дополнительных заданий творческого уровня по предложенному образцу</a:t>
            </a:r>
            <a:r>
              <a:rPr lang="ru-RU" sz="1200" dirty="0" smtClean="0"/>
              <a:t>                                  </a:t>
            </a:r>
            <a:br>
              <a:rPr lang="ru-RU" sz="1200" dirty="0" smtClean="0"/>
            </a:br>
            <a:r>
              <a:rPr lang="ru-RU" sz="1200" dirty="0" smtClean="0"/>
              <a:t>                                           </a:t>
            </a:r>
            <a:br>
              <a:rPr lang="ru-RU" sz="1200" dirty="0" smtClean="0"/>
            </a:br>
            <a:r>
              <a:rPr lang="ru-RU" sz="1200" dirty="0" smtClean="0"/>
              <a:t>                 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980728"/>
            <a:ext cx="9143999" cy="5877272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59532" y="518123"/>
            <a:ext cx="8424936" cy="80975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VIII.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Включение в систему знаний и повторения.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331640" y="1700808"/>
            <a:ext cx="6264696" cy="4104456"/>
          </a:xfrm>
          <a:prstGeom prst="rect">
            <a:avLst/>
          </a:prstGeom>
        </p:spPr>
        <p:txBody>
          <a:bodyPr vert="horz" anchor="t" anchorCtr="0">
            <a:normAutofit fontScale="90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latin typeface="+mj-lt"/>
                <a:ea typeface="+mj-ea"/>
                <a:cs typeface="+mj-cs"/>
              </a:rPr>
              <a:t>ЦЕЛЬ: применение способов действий, вызвавших затруднения, повторение и закрепление ранее изученного и подготовка к изучению следующих разделов курса.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положительном результате  предыдущего этапа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(используются задания из ВПР и ОГЭ в перспективе на будущее)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baseline="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baseline="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600" b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ru-RU" sz="1600" dirty="0" smtClean="0"/>
          </a:p>
          <a:p>
            <a:pPr>
              <a:spcBef>
                <a:spcPct val="0"/>
              </a:spcBef>
              <a:defRPr/>
            </a:pPr>
            <a:endParaRPr lang="ru-RU" sz="1600" dirty="0" smtClean="0"/>
          </a:p>
          <a:p>
            <a:pPr>
              <a:spcBef>
                <a:spcPct val="0"/>
              </a:spcBef>
              <a:defRPr/>
            </a:pPr>
            <a:endParaRPr lang="ru-RU" sz="1600" dirty="0" smtClean="0">
              <a:latin typeface="+mj-lt"/>
            </a:endParaRPr>
          </a:p>
          <a:p>
            <a:pPr>
              <a:spcBef>
                <a:spcPct val="0"/>
              </a:spcBef>
              <a:defRPr/>
            </a:pPr>
            <a:endParaRPr lang="ru-RU" sz="1600" dirty="0" smtClean="0">
              <a:latin typeface="+mj-lt"/>
            </a:endParaRPr>
          </a:p>
          <a:p>
            <a:pPr>
              <a:spcBef>
                <a:spcPct val="0"/>
              </a:spcBef>
              <a:defRPr/>
            </a:pPr>
            <a:endParaRPr lang="ru-RU" sz="1600" dirty="0" smtClean="0">
              <a:latin typeface="+mj-lt"/>
            </a:endParaRPr>
          </a:p>
          <a:p>
            <a:pPr>
              <a:spcBef>
                <a:spcPct val="0"/>
              </a:spcBef>
              <a:defRPr/>
            </a:pPr>
            <a:r>
              <a:rPr lang="ru-RU" sz="1600" dirty="0" smtClean="0">
                <a:latin typeface="+mj-lt"/>
              </a:rPr>
              <a:t>1. Определите по карте, в каком направлении от башни находится родник?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 smtClean="0">
                <a:latin typeface="+mj-lt"/>
                <a:ea typeface="+mj-ea"/>
                <a:cs typeface="+mj-cs"/>
              </a:rPr>
              <a:t>2. На каком участке посадить фруктовый сад? Приведи доводы.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При отрицательном результате учащиеся  повторяют </a:t>
            </a:r>
            <a:r>
              <a:rPr kumimoji="0" lang="ru-RU" sz="1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предыду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     </a:t>
            </a:r>
            <a:r>
              <a:rPr kumimoji="0" lang="ru-RU" sz="1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щий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этап для другого варианта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Рисунок 8" descr="https://geo-oge.sdamgia.ru/get_file?id=7330&amp;png=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780928"/>
            <a:ext cx="266429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980728"/>
            <a:ext cx="9144000" cy="58772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785926"/>
            <a:ext cx="5072098" cy="2928958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4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95537" y="386046"/>
            <a:ext cx="8352928" cy="92869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IX.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 деятельности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уроке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1700809"/>
            <a:ext cx="633670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ЦЕЛЬ: осознание учащимися метода преодоления  </a:t>
            </a:r>
            <a:r>
              <a:rPr lang="ru-RU" b="1" dirty="0" err="1" smtClean="0"/>
              <a:t>затруд-нений</a:t>
            </a:r>
            <a:r>
              <a:rPr lang="ru-RU" b="1" dirty="0" smtClean="0"/>
              <a:t>  и самооценка ими результатов своей </a:t>
            </a:r>
            <a:r>
              <a:rPr lang="ru-RU" b="1" dirty="0" err="1" smtClean="0"/>
              <a:t>коррекцион-ной</a:t>
            </a:r>
            <a:r>
              <a:rPr lang="ru-RU" b="1" dirty="0" smtClean="0"/>
              <a:t>  (а в случае, если ошибок не было, самостоятельной) деятельности. </a:t>
            </a:r>
          </a:p>
          <a:p>
            <a:r>
              <a:rPr lang="ru-RU" b="1" dirty="0" smtClean="0"/>
              <a:t>-Ребята, какую цель мы сегодня ставили с вами?</a:t>
            </a:r>
          </a:p>
          <a:p>
            <a:r>
              <a:rPr lang="ru-RU" b="1" dirty="0" smtClean="0"/>
              <a:t>Читать план местности. Почему нам было это необходимо?</a:t>
            </a:r>
          </a:p>
          <a:p>
            <a:r>
              <a:rPr lang="ru-RU" b="1" dirty="0" smtClean="0"/>
              <a:t>(Появились затруднения при работе с ним)</a:t>
            </a:r>
          </a:p>
          <a:p>
            <a:r>
              <a:rPr lang="ru-RU" b="1" dirty="0" smtClean="0"/>
              <a:t>-У кого какие были затруднения?  Как вы их преодолели?</a:t>
            </a:r>
          </a:p>
          <a:p>
            <a:r>
              <a:rPr lang="ru-RU" b="1" dirty="0" smtClean="0"/>
              <a:t>-Что особенно понравилось сегодня на уроке?</a:t>
            </a:r>
          </a:p>
          <a:p>
            <a:r>
              <a:rPr lang="ru-RU" b="1" dirty="0" smtClean="0"/>
              <a:t>-Что вы научились сегодня делать?</a:t>
            </a:r>
          </a:p>
          <a:p>
            <a:r>
              <a:rPr lang="ru-RU" b="1" dirty="0" smtClean="0"/>
              <a:t>-Вы довольны, как вы сегодня работали? </a:t>
            </a:r>
          </a:p>
          <a:p>
            <a:r>
              <a:rPr lang="ru-RU" b="1" dirty="0" smtClean="0"/>
              <a:t>-Оцените свою деятельность на уроке.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Домашнее задание с элементами выбора: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по учебнику, творческое, исследовательское</a:t>
            </a:r>
          </a:p>
          <a:p>
            <a:r>
              <a:rPr lang="ru-RU" b="1" dirty="0" smtClean="0"/>
              <a:t>Я, думаю, наш гость «План местности» остался доволен вами</a:t>
            </a:r>
          </a:p>
          <a:p>
            <a:endParaRPr lang="ru-RU" b="1" dirty="0" smtClean="0"/>
          </a:p>
          <a:p>
            <a:r>
              <a:rPr lang="ru-RU" b="1" dirty="0" smtClean="0"/>
              <a:t>                                              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484784"/>
            <a:ext cx="5904656" cy="1444150"/>
          </a:xfrm>
        </p:spPr>
        <p:txBody>
          <a:bodyPr>
            <a:noAutofit/>
          </a:bodyPr>
          <a:lstStyle/>
          <a:p>
            <a:pPr algn="just"/>
            <a:r>
              <a:rPr lang="ru-RU" sz="2000" b="1" i="1" u="sng" dirty="0" err="1" smtClean="0">
                <a:latin typeface="Times New Roman" pitchFamily="18" charset="0"/>
                <a:cs typeface="Times New Roman" pitchFamily="18" charset="0"/>
              </a:rPr>
              <a:t>Деятельностная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 цель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формирование  у учащихся способностей к рефлексии коррекционно-контрольного типа и реализации коррекционной нормы (фиксирование собственных затруднений в деятельности, выявление их причин, построение и реализация проекта выхода из затруднения и т.д.) 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Образовательная цель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 закрепление и при необходимости коррекция изученных способов действий- понятий, алгоритмов и т.д.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858000" cy="5334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424936" cy="4968552"/>
          </a:xfrm>
        </p:spPr>
        <p:txBody>
          <a:bodyPr>
            <a:noAutofit/>
          </a:bodyPr>
          <a:lstStyle/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Этап мотивации (самоопределения) к коррекционной деятельности;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Этап актуализации и пробного учебного действия;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Этап локализации индивидуальных затруднений;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Этап построения проекта коррекции выявленных затруднений;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Этап реализации построенного проекта;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Этап обобщения затруднений во внешней речи;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Этап самостоятельной работы с самопроверкой по эталону;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Этап включения в систему знаний и повторения;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Этап рефлексии учебной деятельности на уроке.</a:t>
            </a:r>
            <a:endParaRPr lang="ru-RU" sz="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endParaRPr lang="ru-RU" sz="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Отличительной особенностью урока рефлексии от урока «открытия»</a:t>
            </a:r>
          </a:p>
          <a:p>
            <a:pPr marL="342900" indent="-342900"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нового знания является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фиксирование и преодоление затруднений в</a:t>
            </a:r>
          </a:p>
          <a:p>
            <a:pPr marL="342900" indent="-342900" algn="just">
              <a:buNone/>
            </a:pP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собственных  учебных действиях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а не в учебном содержании.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89756" y="467745"/>
            <a:ext cx="8892480" cy="982462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703B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54713"/>
            <a:ext cx="5112568" cy="12299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7030A0"/>
                </a:solidFill>
              </a:rPr>
              <a:t>Структура урока отработки умений и рефлексии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86277" cy="523606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6202" y="2060848"/>
            <a:ext cx="6048672" cy="136815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200" b="1" u="sng" dirty="0" smtClean="0"/>
              <a:t/>
            </a:r>
            <a:br>
              <a:rPr lang="ru-RU" sz="2200" b="1" u="sng" dirty="0" smtClean="0"/>
            </a:br>
            <a:r>
              <a:rPr lang="ru-RU" sz="2200" b="1" dirty="0" smtClean="0"/>
              <a:t>ЦЕЛЬ: создание доброжелательной атмосферы, мотивация к закреплению пройденного материала, создание ситуации успеха. </a:t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>
                <a:solidFill>
                  <a:srgbClr val="FFFF00"/>
                </a:solidFill>
              </a:rPr>
              <a:t>        Сегодня у нас в гостях учебное пособие «План местности», которому уже 38 лет. Ваши родители встречались и работали с ним, когда учились в 5 классе. И сегодня он с нами, чтобы </a:t>
            </a:r>
            <a:br>
              <a:rPr lang="ru-RU" sz="2200" b="1" dirty="0" smtClean="0">
                <a:solidFill>
                  <a:srgbClr val="FFFF00"/>
                </a:solidFill>
              </a:rPr>
            </a:br>
            <a:r>
              <a:rPr lang="ru-RU" sz="2200" b="1" dirty="0" smtClean="0">
                <a:solidFill>
                  <a:srgbClr val="FFFF00"/>
                </a:solidFill>
              </a:rPr>
              <a:t>помочь преодолеть наши трудности в работе с ним.  </a:t>
            </a:r>
            <a:r>
              <a:rPr lang="ru-RU" sz="3600" b="1" dirty="0" smtClean="0">
                <a:solidFill>
                  <a:srgbClr val="FFFF00"/>
                </a:solidFill>
              </a:rPr>
              <a:t/>
            </a:r>
            <a:br>
              <a:rPr lang="ru-RU" sz="3600" b="1" dirty="0" smtClean="0">
                <a:solidFill>
                  <a:srgbClr val="FFFF00"/>
                </a:solidFill>
              </a:rPr>
            </a:b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71600" y="673107"/>
            <a:ext cx="6825567" cy="667661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I. </a:t>
            </a:r>
            <a:r>
              <a:rPr lang="ru-RU" sz="1800" b="1" dirty="0" smtClean="0">
                <a:solidFill>
                  <a:schemeClr val="tx1"/>
                </a:solidFill>
              </a:rPr>
              <a:t>Мотивация к </a:t>
            </a:r>
            <a:r>
              <a:rPr lang="ru-RU" sz="1800" b="1" dirty="0" err="1" smtClean="0">
                <a:solidFill>
                  <a:schemeClr val="tx1"/>
                </a:solidFill>
              </a:rPr>
              <a:t>коррекцион-ной</a:t>
            </a:r>
            <a:r>
              <a:rPr lang="ru-RU" sz="1800" b="1" dirty="0" smtClean="0">
                <a:solidFill>
                  <a:schemeClr val="tx1"/>
                </a:solidFill>
              </a:rPr>
              <a:t> деятельности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714356"/>
            <a:ext cx="9684568" cy="6143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412776"/>
            <a:ext cx="6552728" cy="4392488"/>
          </a:xfrm>
        </p:spPr>
        <p:txBody>
          <a:bodyPr>
            <a:normAutofit fontScale="90000"/>
          </a:bodyPr>
          <a:lstStyle/>
          <a:p>
            <a:pPr algn="l"/>
            <a:r>
              <a:rPr lang="ru-RU" sz="1400" b="1" dirty="0" smtClean="0"/>
              <a:t>ЦЕЛЬ: подготовка мышления учащихся и осознание ими потребности к выявлению причин затруднений в собственной деятельности.</a:t>
            </a:r>
            <a:br>
              <a:rPr lang="ru-RU" sz="14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>
                <a:solidFill>
                  <a:srgbClr val="FFFF00"/>
                </a:solidFill>
              </a:rPr>
              <a:t>Организовать  повторение и знаковую фиксацию способов действий, </a:t>
            </a:r>
            <a:r>
              <a:rPr lang="ru-RU" sz="1400" b="1" dirty="0" err="1" smtClean="0">
                <a:solidFill>
                  <a:srgbClr val="FFFF00"/>
                </a:solidFill>
              </a:rPr>
              <a:t>активи-зировать</a:t>
            </a:r>
            <a:r>
              <a:rPr lang="ru-RU" sz="1400" b="1" dirty="0" smtClean="0">
                <a:solidFill>
                  <a:srgbClr val="FFFF00"/>
                </a:solidFill>
              </a:rPr>
              <a:t> внимание, память.</a:t>
            </a:r>
            <a:br>
              <a:rPr lang="ru-RU" sz="1400" b="1" dirty="0" smtClean="0">
                <a:solidFill>
                  <a:srgbClr val="FFFF00"/>
                </a:solidFill>
              </a:rPr>
            </a:br>
            <a:r>
              <a:rPr lang="ru-RU" sz="1400" b="1" dirty="0" smtClean="0">
                <a:solidFill>
                  <a:srgbClr val="FFFF00"/>
                </a:solidFill>
              </a:rPr>
              <a:t>Самостоятельная работа №1 (на применение способов действий, </a:t>
            </a:r>
            <a:r>
              <a:rPr lang="ru-RU" sz="1400" b="1" dirty="0" err="1" smtClean="0">
                <a:solidFill>
                  <a:srgbClr val="FFFF00"/>
                </a:solidFill>
              </a:rPr>
              <a:t>запланиро-ванных</a:t>
            </a:r>
            <a:r>
              <a:rPr lang="ru-RU" sz="1400" b="1" dirty="0" smtClean="0">
                <a:solidFill>
                  <a:srgbClr val="FFFF00"/>
                </a:solidFill>
              </a:rPr>
              <a:t> для рефлексивного анализа), выполняется на индивидуальных листах.</a:t>
            </a:r>
            <a:r>
              <a:rPr lang="ru-RU" sz="1600" b="1" dirty="0" smtClean="0">
                <a:solidFill>
                  <a:srgbClr val="FFFF00"/>
                </a:solidFill>
              </a:rPr>
              <a:t/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                                                               </a:t>
            </a:r>
            <a:r>
              <a:rPr lang="en-US" sz="1100" b="1" dirty="0" smtClean="0"/>
              <a:t> </a:t>
            </a:r>
            <a:r>
              <a:rPr lang="en-US" sz="1300" b="1" dirty="0" smtClean="0"/>
              <a:t>I</a:t>
            </a:r>
            <a:r>
              <a:rPr lang="ru-RU" sz="1300" b="1" dirty="0" smtClean="0"/>
              <a:t> вариант.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b="1" dirty="0" smtClean="0"/>
              <a:t>1.</a:t>
            </a:r>
            <a:r>
              <a:rPr lang="ru-RU" sz="1300" dirty="0" smtClean="0"/>
              <a:t> </a:t>
            </a:r>
            <a:r>
              <a:rPr lang="ru-RU" sz="1300" b="1" dirty="0" smtClean="0"/>
              <a:t>Топографический диктант. </a:t>
            </a:r>
            <a:r>
              <a:rPr lang="ru-RU" sz="1300" dirty="0" smtClean="0"/>
              <a:t> Что обозначают условные знаки в под номером: 1__,2___,3___</a:t>
            </a:r>
            <a:br>
              <a:rPr lang="ru-RU" sz="1300" dirty="0" smtClean="0"/>
            </a:br>
            <a:r>
              <a:rPr lang="ru-RU" sz="1300" b="1" dirty="0" smtClean="0"/>
              <a:t>2.</a:t>
            </a:r>
            <a:r>
              <a:rPr lang="ru-RU" sz="1300" dirty="0" smtClean="0"/>
              <a:t> </a:t>
            </a:r>
            <a:r>
              <a:rPr lang="ru-RU" sz="1300" b="1" dirty="0" smtClean="0"/>
              <a:t>План местности. </a:t>
            </a:r>
            <a:r>
              <a:rPr lang="ru-RU" sz="1300" dirty="0" smtClean="0"/>
              <a:t>а). В каком направлении от </a:t>
            </a:r>
            <a:r>
              <a:rPr lang="ru-RU" sz="1300" b="1" dirty="0" smtClean="0"/>
              <a:t>точки А</a:t>
            </a:r>
            <a:r>
              <a:rPr lang="ru-RU" sz="1300" dirty="0" smtClean="0"/>
              <a:t> находится </a:t>
            </a:r>
            <a:r>
              <a:rPr lang="ru-RU" sz="1300" b="1" dirty="0" smtClean="0"/>
              <a:t>участок 3?_______________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>б). На плане местности на какой высоте лежит </a:t>
            </a:r>
            <a:r>
              <a:rPr lang="ru-RU" sz="1300" b="1" dirty="0" smtClean="0"/>
              <a:t>точка А</a:t>
            </a:r>
            <a:r>
              <a:rPr lang="ru-RU" sz="1300" dirty="0" smtClean="0"/>
              <a:t>? ______________________________________</a:t>
            </a:r>
            <a:br>
              <a:rPr lang="ru-RU" sz="1300" dirty="0" smtClean="0"/>
            </a:br>
            <a:r>
              <a:rPr lang="ru-RU" sz="1300" dirty="0" smtClean="0"/>
              <a:t>в). Измерь, с помощью масштаба расстояние от </a:t>
            </a:r>
            <a:r>
              <a:rPr lang="ru-RU" sz="1300" b="1" dirty="0" smtClean="0"/>
              <a:t>родника</a:t>
            </a:r>
            <a:r>
              <a:rPr lang="ru-RU" sz="1300" dirty="0" smtClean="0"/>
              <a:t> до </a:t>
            </a:r>
            <a:r>
              <a:rPr lang="ru-RU" sz="1300" b="1" dirty="0" smtClean="0"/>
              <a:t>точки В</a:t>
            </a:r>
            <a:r>
              <a:rPr lang="ru-RU" sz="1300" dirty="0" smtClean="0"/>
              <a:t>? ________________________</a:t>
            </a:r>
            <a:br>
              <a:rPr lang="ru-RU" sz="1300" dirty="0" smtClean="0"/>
            </a:br>
            <a:r>
              <a:rPr lang="ru-RU" sz="1300" b="1" dirty="0" smtClean="0"/>
              <a:t>3.</a:t>
            </a:r>
            <a:r>
              <a:rPr lang="ru-RU" sz="1300" dirty="0" smtClean="0"/>
              <a:t> </a:t>
            </a:r>
            <a:r>
              <a:rPr lang="ru-RU" sz="1300" b="1" dirty="0" smtClean="0"/>
              <a:t>На рисунке</a:t>
            </a:r>
            <a:r>
              <a:rPr lang="ru-RU" sz="1300" dirty="0" smtClean="0"/>
              <a:t> буквой А горизонталями изображен холм или впадина? _______________</a:t>
            </a:r>
            <a:br>
              <a:rPr lang="ru-RU" sz="1300" dirty="0" smtClean="0"/>
            </a:br>
            <a:r>
              <a:rPr lang="ru-RU" sz="1300" b="1" dirty="0" smtClean="0"/>
              <a:t> </a:t>
            </a:r>
            <a:r>
              <a:rPr lang="ru-RU" sz="1300" dirty="0" smtClean="0"/>
              <a:t>                                                                            </a:t>
            </a:r>
            <a:r>
              <a:rPr lang="en-US" sz="1300" b="1" dirty="0" smtClean="0"/>
              <a:t>II</a:t>
            </a:r>
            <a:r>
              <a:rPr lang="ru-RU" sz="1300" b="1" dirty="0" smtClean="0"/>
              <a:t> вариант.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>1. </a:t>
            </a:r>
            <a:r>
              <a:rPr lang="ru-RU" sz="1300" b="1" dirty="0" smtClean="0"/>
              <a:t>Топографический диктант. </a:t>
            </a:r>
            <a:r>
              <a:rPr lang="ru-RU" sz="1300" dirty="0" smtClean="0"/>
              <a:t>Что обозначают условные знаки под номером: 1__, 2___, 5___?</a:t>
            </a:r>
            <a:br>
              <a:rPr lang="ru-RU" sz="1300" dirty="0" smtClean="0"/>
            </a:br>
            <a:r>
              <a:rPr lang="ru-RU" sz="1300" b="1" dirty="0" smtClean="0"/>
              <a:t>2.</a:t>
            </a:r>
            <a:r>
              <a:rPr lang="ru-RU" sz="1300" dirty="0" smtClean="0"/>
              <a:t> </a:t>
            </a:r>
            <a:r>
              <a:rPr lang="ru-RU" sz="1300" b="1" dirty="0" smtClean="0"/>
              <a:t>План местности</a:t>
            </a:r>
            <a:r>
              <a:rPr lang="ru-RU" sz="1300" dirty="0" smtClean="0"/>
              <a:t>. а). В каком направлении от </a:t>
            </a:r>
            <a:r>
              <a:rPr lang="ru-RU" sz="1300" b="1" dirty="0" smtClean="0"/>
              <a:t>точки В</a:t>
            </a:r>
            <a:r>
              <a:rPr lang="ru-RU" sz="1300" dirty="0" smtClean="0"/>
              <a:t> находится </a:t>
            </a:r>
            <a:r>
              <a:rPr lang="ru-RU" sz="1300" b="1" dirty="0" smtClean="0"/>
              <a:t>участок 1?________________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>б). На плане местности на какой высоте лежит </a:t>
            </a:r>
            <a:r>
              <a:rPr lang="ru-RU" sz="1300" b="1" dirty="0" smtClean="0"/>
              <a:t>участок 3</a:t>
            </a:r>
            <a:r>
              <a:rPr lang="ru-RU" sz="1300" dirty="0" smtClean="0"/>
              <a:t>? __________________________</a:t>
            </a:r>
            <a:br>
              <a:rPr lang="ru-RU" sz="1300" dirty="0" smtClean="0"/>
            </a:br>
            <a:r>
              <a:rPr lang="ru-RU" sz="1300" dirty="0" smtClean="0"/>
              <a:t>в). Измерь, с помощью масштаба расстояние от </a:t>
            </a:r>
            <a:r>
              <a:rPr lang="ru-RU" sz="1300" b="1" dirty="0" smtClean="0"/>
              <a:t>точки А</a:t>
            </a:r>
            <a:r>
              <a:rPr lang="ru-RU" sz="1300" dirty="0" smtClean="0"/>
              <a:t> до </a:t>
            </a:r>
            <a:r>
              <a:rPr lang="ru-RU" sz="1300" b="1" dirty="0" smtClean="0"/>
              <a:t>геодезического </a:t>
            </a:r>
            <a:r>
              <a:rPr lang="ru-RU" sz="1300" b="1" dirty="0" err="1" smtClean="0"/>
              <a:t>знака</a:t>
            </a:r>
            <a:r>
              <a:rPr lang="ru-RU" sz="1300" dirty="0" err="1" smtClean="0"/>
              <a:t>?__________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b="1" dirty="0" smtClean="0"/>
              <a:t>3. На рисунке</a:t>
            </a:r>
            <a:r>
              <a:rPr lang="ru-RU" sz="1300" dirty="0" smtClean="0"/>
              <a:t> буквой Б горизонталями изображен холм или </a:t>
            </a:r>
            <a:r>
              <a:rPr lang="ru-RU" sz="1300" dirty="0" err="1" smtClean="0"/>
              <a:t>впадина?__________________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>                  </a:t>
            </a:r>
            <a:r>
              <a:rPr lang="ru-RU" sz="1300" b="1" dirty="0" smtClean="0">
                <a:solidFill>
                  <a:srgbClr val="FFFF00"/>
                </a:solidFill>
              </a:rPr>
              <a:t>Проведем самопроверку своих работ по готовому образцу с фиксацией (+ ,-) </a:t>
            </a:r>
            <a:br>
              <a:rPr lang="ru-RU" sz="1300" b="1" dirty="0" smtClean="0">
                <a:solidFill>
                  <a:srgbClr val="FFFF00"/>
                </a:solidFill>
              </a:rPr>
            </a:br>
            <a:r>
              <a:rPr lang="ru-RU" sz="1300" b="1" dirty="0" smtClean="0">
                <a:solidFill>
                  <a:srgbClr val="FFFF00"/>
                </a:solidFill>
              </a:rPr>
              <a:t>         полученных результатов (без  исправления ошибок).</a:t>
            </a:r>
            <a:endParaRPr lang="ru-RU" sz="1600" b="1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170384" y="357166"/>
            <a:ext cx="6858000" cy="714380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II. </a:t>
            </a:r>
            <a:r>
              <a:rPr lang="ru-RU" sz="1800" b="1" dirty="0" smtClean="0">
                <a:solidFill>
                  <a:schemeClr val="tx1"/>
                </a:solidFill>
              </a:rPr>
              <a:t>Актуализация и пробное учебное действие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714356"/>
            <a:ext cx="10081120" cy="63150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6840760" cy="4392488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/>
              <a:t>ЦЕЛЬ: осознание места и причины собственных затруднений в выполнении изученных способов действий. </a:t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-Ребята, поднимите руки, у кого из вас вызвало затруднение задание№1?</a:t>
            </a:r>
            <a:br>
              <a:rPr lang="ru-RU" sz="1600" b="1" dirty="0" smtClean="0"/>
            </a:br>
            <a:r>
              <a:rPr lang="ru-RU" sz="1600" b="1" dirty="0" smtClean="0"/>
              <a:t>-Почему? </a:t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FFFF00"/>
                </a:solidFill>
              </a:rPr>
              <a:t>Ребенок проговаривает сам, почему это задание вызвало у него  затруднение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/>
              <a:t>-Кто поставил (–) в заданиях 2а? 2б? 2в?</a:t>
            </a:r>
            <a:br>
              <a:rPr lang="ru-RU" sz="1600" b="1" dirty="0" smtClean="0"/>
            </a:br>
            <a:r>
              <a:rPr lang="ru-RU" sz="1600" b="1" dirty="0" smtClean="0"/>
              <a:t>-Кто не справился с заданием 3? Почему?</a:t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FFFF00"/>
                </a:solidFill>
              </a:rPr>
              <a:t>Дополнительное задание творческого уровня для учащихся, которые не 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выявили ошибок.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/>
              <a:t>                                                                          1 вариант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  1. Прочти письмо. Подпиши на письме условные знаки.</a:t>
            </a:r>
            <a:br>
              <a:rPr lang="ru-RU" sz="1600" dirty="0" smtClean="0"/>
            </a:br>
            <a:r>
              <a:rPr lang="ru-RU" sz="1600" dirty="0" smtClean="0"/>
              <a:t>                        2. На какой высоте находится родник?</a:t>
            </a:r>
            <a:br>
              <a:rPr lang="ru-RU" sz="1600" dirty="0" smtClean="0"/>
            </a:br>
            <a:r>
              <a:rPr lang="ru-RU" sz="1600" dirty="0" smtClean="0"/>
              <a:t>                        3. Можно ли играть в футбол на участке №2?</a:t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</a:t>
            </a:r>
            <a:r>
              <a:rPr lang="ru-RU" sz="1600" b="1" dirty="0" smtClean="0"/>
              <a:t>2 вариант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  1. Прочти письмо. Подпиши на письме условные знаки.</a:t>
            </a:r>
            <a:br>
              <a:rPr lang="ru-RU" sz="1600" dirty="0" smtClean="0"/>
            </a:br>
            <a:r>
              <a:rPr lang="ru-RU" sz="1600" dirty="0" smtClean="0"/>
              <a:t>                        2. На какой высоте находится точка А?</a:t>
            </a:r>
            <a:br>
              <a:rPr lang="ru-RU" sz="1600" dirty="0" smtClean="0"/>
            </a:br>
            <a:r>
              <a:rPr lang="ru-RU" sz="1600" dirty="0" smtClean="0"/>
              <a:t>                        3. Можно кататься на санках на участке №1?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26665" y="474403"/>
            <a:ext cx="7386613" cy="737749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</a:rPr>
              <a:t>III. </a:t>
            </a:r>
            <a:r>
              <a:rPr lang="ru-RU" sz="1800" b="1" dirty="0" smtClean="0">
                <a:solidFill>
                  <a:schemeClr val="tx1"/>
                </a:solidFill>
              </a:rPr>
              <a:t>Локализация 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индивидуальных затруднений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71600" y="1357298"/>
            <a:ext cx="7100862" cy="4303950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714356"/>
            <a:ext cx="9660131" cy="61436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9157" y="1776424"/>
            <a:ext cx="6552728" cy="4320480"/>
          </a:xfrm>
        </p:spPr>
        <p:txBody>
          <a:bodyPr>
            <a:normAutofit/>
          </a:bodyPr>
          <a:lstStyle/>
          <a:p>
            <a:pPr lvl="0" algn="l">
              <a:defRPr/>
            </a:pP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ЦЕЛЬ: постановка целей коррекционной деятельности и на этой основе – выбор способа и средств их реализации.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При встрече и работе с Планом местности что нам необходимо?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-Формулируем нашу главную цель: </a:t>
            </a: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читать План местности.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-Делаем Выбор способа: </a:t>
            </a: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какие изученные понятия нам нужны?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-Выбор средства: </a:t>
            </a: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с помощью чего? Что или кто нам могут помочь для правильного выполнения заданий? (учебник, записи в тетрадях, учитель, сосед).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Составление Плана работы с Планом местности с доводами: </a:t>
            </a:r>
            <a:b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Находим: 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а) условные знаки  (Помогут читать!);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б) масштаб (Поможет считать!)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в) горизонтали (Покажут неровности территории!)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  <a:t>2. Читаем План местности.</a:t>
            </a:r>
            <a:br>
              <a:rPr lang="ru-RU" sz="16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                                                         </a:t>
            </a:r>
            <a:r>
              <a:rPr lang="ru-RU" sz="1600" b="1" dirty="0" err="1">
                <a:solidFill>
                  <a:srgbClr val="FFFF00"/>
                </a:solidFill>
                <a:ea typeface="+mn-ea"/>
                <a:cs typeface="+mn-cs"/>
              </a:rPr>
              <a:t>Физ.минутка</a:t>
            </a:r>
            <a:r>
              <a:rPr lang="ru-RU" sz="1600" b="1" dirty="0">
                <a:solidFill>
                  <a:srgbClr val="FFFF00"/>
                </a:solidFill>
                <a:ea typeface="+mn-ea"/>
                <a:cs typeface="+mn-cs"/>
              </a:rPr>
              <a:t> «6</a:t>
            </a:r>
            <a:r>
              <a:rPr lang="ru-RU" sz="1600" b="1" dirty="0" smtClean="0">
                <a:solidFill>
                  <a:srgbClr val="FFFF00"/>
                </a:solidFill>
                <a:ea typeface="+mn-ea"/>
                <a:cs typeface="+mn-cs"/>
              </a:rPr>
              <a:t>»</a:t>
            </a: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0" y="360609"/>
            <a:ext cx="9144000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IV.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Целеполагание</a:t>
            </a:r>
            <a:r>
              <a:rPr lang="ru-RU" b="1" dirty="0" smtClean="0">
                <a:solidFill>
                  <a:schemeClr val="tx1"/>
                </a:solidFill>
              </a:rPr>
              <a:t> и построение проекта коррекции выявленных затруднений.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32951" y="2070812"/>
            <a:ext cx="6624736" cy="4320480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468543" cy="58772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6336704" cy="410445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ЦЕЛЬ: осмысленная коррекция своих ошибок в самостоятельной работе и формирование умения правильно применять соответствующие способы действий.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-Самостоятельно исправляем свои ошибки выбранным методом, применяя  выбранные средства. Если снова возникают затруднения  спрашиваем соседа (или консультанта).</a:t>
            </a:r>
            <a:r>
              <a:rPr lang="ru-RU" sz="2000" b="1" dirty="0" smtClean="0">
                <a:solidFill>
                  <a:srgbClr val="FFFF00"/>
                </a:solidFill>
              </a:rPr>
              <a:t/>
            </a:r>
            <a:br>
              <a:rPr lang="ru-RU" sz="2000" b="1" dirty="0" smtClean="0">
                <a:solidFill>
                  <a:srgbClr val="FFFF00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/>
            </a:r>
            <a:br>
              <a:rPr lang="ru-RU" sz="2000" b="1" dirty="0" smtClean="0">
                <a:solidFill>
                  <a:srgbClr val="FFFF00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>Ребята, у которых не было ошибок, продолжают решать задания. Если закончили выполнение своего задания, помогают своим одноклассникам, в роли консультанта.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00682" y="500707"/>
            <a:ext cx="7286651" cy="80405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V.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Реализация построенного проекта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396535" cy="57606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700808"/>
            <a:ext cx="6336704" cy="396044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>ЦЕЛЬ: закрепление способов действий, вызвавших затруднение.</a:t>
            </a:r>
            <a:br>
              <a:rPr lang="ru-RU" sz="2000" b="1" dirty="0" smtClean="0"/>
            </a:br>
            <a:r>
              <a:rPr lang="ru-RU" sz="1800" b="1" dirty="0" smtClean="0">
                <a:solidFill>
                  <a:srgbClr val="FFFF00"/>
                </a:solidFill>
              </a:rPr>
              <a:t>Организуется обсуждение затруднений. </a:t>
            </a:r>
            <a:r>
              <a:rPr lang="ru-RU" sz="1800" b="1" dirty="0" smtClean="0">
                <a:solidFill>
                  <a:srgbClr val="FFFF00"/>
                </a:solidFill>
              </a:rPr>
              <a:t>Проговариваются </a:t>
            </a:r>
            <a:r>
              <a:rPr lang="ru-RU" sz="1800" b="1" dirty="0" smtClean="0">
                <a:solidFill>
                  <a:srgbClr val="FFFF00"/>
                </a:solidFill>
              </a:rPr>
              <a:t>способы действий, которые вызвали затруднения. (Лучше, если это будут делать учащиеся, у которых возникли затруднения).</a:t>
            </a:r>
            <a:r>
              <a:rPr lang="ru-RU" sz="2000" b="1" dirty="0" smtClean="0">
                <a:solidFill>
                  <a:srgbClr val="FFFF00"/>
                </a:solidFill>
              </a:rPr>
              <a:t/>
            </a:r>
            <a:br>
              <a:rPr lang="ru-RU" sz="2000" b="1" dirty="0" smtClean="0">
                <a:solidFill>
                  <a:srgbClr val="FFFF00"/>
                </a:solidFill>
              </a:rPr>
            </a:br>
            <a:r>
              <a:rPr lang="ru-RU" sz="1600" b="1" dirty="0" smtClean="0"/>
              <a:t>1. Чтобы выполнить задание №1, что надо знать? (Условные знаки)</a:t>
            </a:r>
            <a:br>
              <a:rPr lang="ru-RU" sz="1600" b="1" dirty="0" smtClean="0"/>
            </a:br>
            <a:r>
              <a:rPr lang="ru-RU" sz="1600" b="1" dirty="0" smtClean="0"/>
              <a:t>Как их запомнить? (Они похожи на те предметы, которые изображают)</a:t>
            </a:r>
            <a:br>
              <a:rPr lang="ru-RU" sz="1600" b="1" dirty="0" smtClean="0"/>
            </a:br>
            <a:r>
              <a:rPr lang="ru-RU" sz="1600" b="1" dirty="0" smtClean="0"/>
              <a:t>2. Что надо знать при ответе на 2 вопрос? (Стороны горизонта)</a:t>
            </a:r>
            <a:br>
              <a:rPr lang="ru-RU" sz="1600" b="1" dirty="0" smtClean="0"/>
            </a:br>
            <a:r>
              <a:rPr lang="ru-RU" sz="1600" b="1" dirty="0" smtClean="0"/>
              <a:t>-Покажите, как определить на плане местности стороны горизонта?</a:t>
            </a:r>
            <a:br>
              <a:rPr lang="ru-RU" sz="1600" b="1" dirty="0" smtClean="0"/>
            </a:br>
            <a:r>
              <a:rPr lang="ru-RU" sz="1600" b="1" dirty="0" smtClean="0"/>
              <a:t>3. Для чего нужен </a:t>
            </a:r>
            <a:r>
              <a:rPr lang="ru-RU" sz="1600" b="1" dirty="0" err="1" smtClean="0"/>
              <a:t>бергштрих</a:t>
            </a:r>
            <a:r>
              <a:rPr lang="ru-RU" sz="1600" b="1" dirty="0" smtClean="0"/>
              <a:t>? (Показывает неровности на плане). </a:t>
            </a:r>
            <a:br>
              <a:rPr lang="ru-RU" sz="1600" b="1" dirty="0" smtClean="0"/>
            </a:br>
            <a:r>
              <a:rPr lang="ru-RU" sz="1600" b="1" dirty="0" smtClean="0"/>
              <a:t>-Покажите как можно определить, что это холм или впадина?</a:t>
            </a:r>
            <a:br>
              <a:rPr lang="ru-RU" sz="1600" b="1" dirty="0" smtClean="0"/>
            </a:br>
            <a:r>
              <a:rPr lang="ru-RU" sz="1600" b="1" dirty="0" smtClean="0"/>
              <a:t>4. Какой условный знак показывает абсолютную высоту? (Горизонт</a:t>
            </a:r>
            <a:br>
              <a:rPr lang="ru-RU" sz="1600" b="1" dirty="0" smtClean="0"/>
            </a:br>
            <a:r>
              <a:rPr lang="ru-RU" sz="1600" b="1" dirty="0" smtClean="0"/>
              <a:t>-Покажите, как узнать высоту той или иной горизонтали?</a:t>
            </a:r>
            <a:br>
              <a:rPr lang="ru-RU" sz="1600" b="1" dirty="0" smtClean="0"/>
            </a:br>
            <a:r>
              <a:rPr lang="ru-RU" sz="1600" b="1" dirty="0" smtClean="0"/>
              <a:t>5. Как  измерить расстояние на плане местности, используя масштаб?</a:t>
            </a:r>
            <a:br>
              <a:rPr lang="ru-RU" sz="1600" b="1" dirty="0" smtClean="0"/>
            </a:br>
            <a:r>
              <a:rPr lang="ru-RU" sz="1600" b="1" dirty="0" smtClean="0"/>
              <a:t>(Измеряем линейкой, смотрим масштаб, считаем)</a:t>
            </a:r>
            <a:br>
              <a:rPr lang="ru-RU" sz="1600" b="1" dirty="0" smtClean="0"/>
            </a:br>
            <a:r>
              <a:rPr lang="ru-RU" sz="1600" b="1" dirty="0" smtClean="0"/>
              <a:t>-Кто покажет, как он это делает?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11560" y="531011"/>
            <a:ext cx="7848872" cy="80975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VI. </a:t>
            </a:r>
            <a:r>
              <a:rPr lang="ru-RU" b="1" dirty="0" smtClean="0">
                <a:solidFill>
                  <a:schemeClr val="tx1"/>
                </a:solidFill>
              </a:rPr>
              <a:t>Обобщение затруднений во внешней речи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924</TotalTime>
  <Words>500</Words>
  <Application>Microsoft Office PowerPoint</Application>
  <PresentationFormat>Экран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Алгоритм создания  урока отработки умений и рефлексии  На примере урока географии в 5 классе по теме:  «Учимся с «Полярной звездой». Учитель географии высшей кв.категории:  Бабаназарова Наталья Явгайтаровна МБОУ «Курдюковская СОШ» Шелковской муниципальный район Чеченская Республика 2021г.    </vt:lpstr>
      <vt:lpstr>Деятельностная цель: формирование  у учащихся способностей к рефлексии коррекционно-контрольного типа и реализации коррекционной нормы (фиксирование собственных затруднений в деятельности, выявление их причин, построение и реализация проекта выхода из затруднения и т.д.)   Образовательная цель: закрепление и при необходимости коррекция изученных способов действий- понятий, алгоритмов и т.д.</vt:lpstr>
      <vt:lpstr>Структура урока отработки умений и рефлексии </vt:lpstr>
      <vt:lpstr> ЦЕЛЬ: создание доброжелательной атмосферы, мотивация к закреплению пройденного материала, создание ситуации успеха.           Сегодня у нас в гостях учебное пособие «План местности», которому уже 38 лет. Ваши родители встречались и работали с ним, когда учились в 5 классе. И сегодня он с нами, чтобы  помочь преодолеть наши трудности в работе с ним.   </vt:lpstr>
      <vt:lpstr>ЦЕЛЬ: подготовка мышления учащихся и осознание ими потребности к выявлению причин затруднений в собственной деятельности.  Организовать  повторение и знаковую фиксацию способов действий, активи-зировать внимание, память. Самостоятельная работа №1 (на применение способов действий, запланиро-ванных для рефлексивного анализа), выполняется на индивидуальных листах.                                                                 I вариант. 1. Топографический диктант.  Что обозначают условные знаки в под номером: 1__,2___,3___ 2. План местности. а). В каком направлении от точки А находится участок 3?_______________ б). На плане местности на какой высоте лежит точка А? ______________________________________ в). Измерь, с помощью масштаба расстояние от родника до точки В? ________________________ 3. На рисунке буквой А горизонталями изображен холм или впадина? _______________                                                                              II вариант. 1. Топографический диктант. Что обозначают условные знаки под номером: 1__, 2___, 5___? 2. План местности. а). В каком направлении от точки В находится участок 1?________________ б). На плане местности на какой высоте лежит участок 3? __________________________ в). Измерь, с помощью масштаба расстояние от точки А до геодезического знака?__________ 3. На рисунке буквой Б горизонталями изображен холм или впадина?__________________                    Проведем самопроверку своих работ по готовому образцу с фиксацией (+ ,-)           полученных результатов (без  исправления ошибок).</vt:lpstr>
      <vt:lpstr>ЦЕЛЬ: осознание места и причины собственных затруднений в выполнении изученных способов действий.   -Ребята, поднимите руки, у кого из вас вызвало затруднение задание№1? -Почему?  Ребенок проговаривает сам, почему это задание вызвало у него  затруднение -Кто поставил (–) в заданиях 2а? 2б? 2в? -Кто не справился с заданием 3? Почему?  Дополнительное задание творческого уровня для учащихся, которые не  выявили ошибок.                                                                           1 вариант                         1. Прочти письмо. Подпиши на письме условные знаки.                         2. На какой высоте находится родник?                         3. Можно ли играть в футбол на участке №2?                                                                           2 вариант                         1. Прочти письмо. Подпиши на письме условные знаки.                         2. На какой высоте находится точка А?                         3. Можно кататься на санках на участке №1?    </vt:lpstr>
      <vt:lpstr>ЦЕЛЬ: постановка целей коррекционной деятельности и на этой основе – выбор способа и средств их реализации.  При встрече и работе с Планом местности что нам необходимо? -Формулируем нашу главную цель: читать План местности. -Делаем Выбор способа: какие изученные понятия нам нужны? -Выбор средства: с помощью чего? Что или кто нам могут помочь для правильного выполнения заданий? (учебник, записи в тетрадях, учитель, сосед). Составление Плана работы с Планом местности с доводами:  Находим:  а) условные знаки  (Помогут читать!); б) масштаб (Поможет считать!) в) горизонтали (Покажут неровности территории!) 2. Читаем План местности.                                                          Физ.минутка «6»</vt:lpstr>
      <vt:lpstr> ЦЕЛЬ: осмысленная коррекция своих ошибок в самостоятельной работе и формирование умения правильно применять соответствующие способы действий.  -Самостоятельно исправляем свои ошибки выбранным методом, применяя  выбранные средства. Если снова возникают затруднения  спрашиваем соседа (или консультанта).  Ребята, у которых не было ошибок, продолжают решать задания. Если закончили выполнение своего задания, помогают своим одноклассникам, в роли консультанта.   </vt:lpstr>
      <vt:lpstr>ЦЕЛЬ: закрепление способов действий, вызвавших затруднение. Организуется обсуждение затруднений. Проговариваются способы действий, которые вызвали затруднения. (Лучше, если это будут делать учащиеся, у которых возникли затруднения). 1. Чтобы выполнить задание №1, что надо знать? (Условные знаки) Как их запомнить? (Они похожи на те предметы, которые изображают) 2. Что надо знать при ответе на 2 вопрос? (Стороны горизонта) -Покажите, как определить на плане местности стороны горизонта? 3. Для чего нужен бергштрих? (Показывает неровности на плане).  -Покажите как можно определить, что это холм или впадина? 4. Какой условный знак показывает абсолютную высоту? (Горизонт -Покажите, как узнать высоту той или иной горизонтали? 5. Как  измерить расстояние на плане местности, используя масштаб? (Измеряем линейкой, смотрим масштаб, считаем) -Кто покажет, как он это делает?   </vt:lpstr>
      <vt:lpstr>Учащиеся, допустившие ошибки выполняют самостоятельную работу, при этом берут  только те задания, в которых были допущены ошибки                                                                                                                                                       I вариант. 1. Условные знаки.  Что обозначают условные знаки в под номером: 1_____, 2_____, 3______? 2. План местности. а). В каком направлении от №1 находится № 2?________________ б). На плане местности на какой высоте лежит родник? ____________________________ в). Измерь, с помощью масштаба расстояние от родника до точки А ________________ 3. На рисунке горизонталями изображен холм и впадина. Подпиши их. ___________________                                                                                II вариант. 1. Условные знаки. Что обозначают условные знаки под номером: 7_____, 8______,9______? 2. План местности. а). В каком направлении от № 2 находится № 3?______________________ б). На плане местности на какой высоте лежит участок 2? __________________________ в). Измерь, с помощью масштаба расстояние от точки А до точки В?______________________ 3. На рисунке  горизонталями изображен холм и впадина. Подпиши их __________________ Проводят  самопроверку своих работ по эталону и фиксируют знаково результаты. Учащиеся, не допустившие ошибки в самостоятельной работе №1, выполняют самопро-верку  дополнительных заданий творческого уровня по предложенному образцу                                                                                                 </vt:lpstr>
      <vt:lpstr>Слайд 11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создания урока открытия нового знания </dc:title>
  <dc:creator>ASUSъ</dc:creator>
  <cp:lastModifiedBy>1</cp:lastModifiedBy>
  <cp:revision>125</cp:revision>
  <cp:lastPrinted>2021-12-16T05:50:15Z</cp:lastPrinted>
  <dcterms:created xsi:type="dcterms:W3CDTF">2018-01-02T05:21:52Z</dcterms:created>
  <dcterms:modified xsi:type="dcterms:W3CDTF">2021-12-17T08:08:17Z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1040018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