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75" r:id="rId5"/>
    <p:sldId id="282" r:id="rId6"/>
    <p:sldId id="258" r:id="rId7"/>
    <p:sldId id="276" r:id="rId8"/>
    <p:sldId id="259" r:id="rId9"/>
    <p:sldId id="283" r:id="rId10"/>
    <p:sldId id="277" r:id="rId11"/>
    <p:sldId id="274" r:id="rId12"/>
    <p:sldId id="260" r:id="rId13"/>
    <p:sldId id="278" r:id="rId14"/>
    <p:sldId id="285" r:id="rId15"/>
    <p:sldId id="286" r:id="rId16"/>
    <p:sldId id="279" r:id="rId17"/>
    <p:sldId id="281" r:id="rId18"/>
    <p:sldId id="284" r:id="rId19"/>
    <p:sldId id="280" r:id="rId20"/>
    <p:sldId id="269" r:id="rId21"/>
    <p:sldId id="262" r:id="rId22"/>
    <p:sldId id="273" r:id="rId23"/>
    <p:sldId id="270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4660"/>
  </p:normalViewPr>
  <p:slideViewPr>
    <p:cSldViewPr snapToGrid="0">
      <p:cViewPr>
        <p:scale>
          <a:sx n="51" d="100"/>
          <a:sy n="51" d="100"/>
        </p:scale>
        <p:origin x="-96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9126" y="982176"/>
            <a:ext cx="765110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МУ «Отдел образования </a:t>
            </a:r>
            <a:r>
              <a:rPr lang="ru-RU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Шелковского</a:t>
            </a:r>
            <a:endParaRPr lang="ru-RU" sz="2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района»</a:t>
            </a:r>
          </a:p>
          <a:p>
            <a:pPr algn="ctr"/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общеметодологической направленности</a:t>
            </a:r>
            <a:endParaRPr lang="ru-RU" sz="2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в 9 классе в рамках реализации проекта</a:t>
            </a:r>
          </a:p>
          <a:p>
            <a:pPr algn="ctr"/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«Современный урок по ФГОС» </a:t>
            </a:r>
          </a:p>
          <a:p>
            <a:pPr algn="ctr"/>
            <a:r>
              <a:rPr lang="ru-RU" sz="2800" dirty="0">
                <a:latin typeface="Times New Roman"/>
                <a:ea typeface="Times New Roman"/>
              </a:rPr>
              <a:t>Систематизация и обобщение изученного по теме </a:t>
            </a:r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«Основы российского законодательства».</a:t>
            </a:r>
            <a:endParaRPr lang="ru-RU" sz="2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Алиева Х.С., учитель обществознания МБОУ «</a:t>
            </a:r>
            <a:r>
              <a:rPr lang="ru-RU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Воскресеновская</a:t>
            </a:r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endParaRPr lang="ru-RU" sz="2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С.Воскресеновское</a:t>
            </a:r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еди\Downloads\IMG-20220405-WA0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23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еди\Downloads\IMG-20220405-WA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47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225" y="522515"/>
            <a:ext cx="8546840" cy="47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-226695" algn="ctr">
              <a:lnSpc>
                <a:spcPct val="115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Этап построения </a:t>
            </a:r>
            <a:r>
              <a:rPr lang="ru-RU" sz="3600" b="1" dirty="0">
                <a:latin typeface="Times New Roman" pitchFamily="18" charset="0"/>
                <a:ea typeface="Calibri"/>
                <a:cs typeface="Times New Roman" pitchFamily="18" charset="0"/>
              </a:rPr>
              <a:t>проекта выхода из </a:t>
            </a:r>
            <a:r>
              <a:rPr lang="ru-RU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затруднения.</a:t>
            </a:r>
          </a:p>
          <a:p>
            <a:pPr marL="226695" indent="-226695" algn="ctr">
              <a:lnSpc>
                <a:spcPct val="115000"/>
              </a:lnSpc>
              <a:spcAft>
                <a:spcPts val="800"/>
              </a:spcAft>
            </a:pPr>
            <a:endParaRPr lang="ru-RU" sz="36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6695" indent="-226695">
              <a:lnSpc>
                <a:spcPct val="115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Цель</a:t>
            </a:r>
            <a:r>
              <a:rPr lang="ru-RU" sz="3600" b="1" dirty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выбор метода разрешения проблемной ситуации, и на основе выбранного метода выдвижение и проверка гипотез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9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5715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1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Группа составляет кластер по теме «Правонарушения и юридическая ответственность».</a:t>
            </a:r>
            <a:endParaRPr lang="ru-RU" sz="2800" dirty="0">
              <a:ea typeface="Calibri"/>
              <a:cs typeface="Times New Roman"/>
            </a:endParaRPr>
          </a:p>
          <a:p>
            <a:pPr marL="57150"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5715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2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Группа решает правовые задачи.</a:t>
            </a:r>
            <a:endParaRPr lang="ru-RU" sz="2800" dirty="0">
              <a:ea typeface="Calibri"/>
              <a:cs typeface="Times New Roman"/>
            </a:endParaRPr>
          </a:p>
          <a:p>
            <a:pPr marL="57150"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5715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3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Группа заполняет пропуски в тексте.</a:t>
            </a:r>
            <a:endParaRPr lang="ru-RU" sz="2800" dirty="0">
              <a:ea typeface="Calibri"/>
              <a:cs typeface="Times New Roman"/>
            </a:endParaRPr>
          </a:p>
          <a:p>
            <a:pPr marL="57150"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5715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4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Группа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Синквейн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на тему «Закон».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794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еди\Downloads\IMG-20220405-WA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75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Хеди\Downloads\IMG-20220405-WA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36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551"/>
            <a:ext cx="91440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Самостоятельная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работа с проверкой по эталону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самопроверка усвоения способов действий на воспроизведение полученного результата, индивидуальная рефлексия достижения цели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205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27188"/>
            <a:ext cx="4572000" cy="556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Выполнение заданий ОГЭ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7250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Хеди\Downloads\IMG-20220405-WA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97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197"/>
            <a:ext cx="9144000" cy="426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Этап включения </a:t>
            </a: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в систему знаний и повторение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 включение нового способа действия в систему знаний и применение на практике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88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206" y="557361"/>
            <a:ext cx="8416214" cy="610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lvl="0" indent="-226695"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Цели урока: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err="1">
                <a:latin typeface="Times New Roman"/>
                <a:ea typeface="Times New Roman"/>
                <a:cs typeface="Times New Roman"/>
              </a:rPr>
              <a:t>Деятельностная</a:t>
            </a:r>
            <a:r>
              <a:rPr lang="ru-RU" sz="2800" b="1" i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научить детей структуризации полученного знания, развивать умение перехода от частного к общему и наоборот, научить видеть каждое новое знание, повторить изученный способ действий в рамках всей изучаемой темы.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  <a:cs typeface="Times New Roman"/>
              </a:rPr>
              <a:t>Содержательная: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научить обобщению, развивать умение строить теоретические предположения о дальнейшем развитии темы, научить видению нового знания в структуре общего курса, его связь с уже приобретенным опытом и его значение для последующего обучения.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3180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7881"/>
            <a:ext cx="9144000" cy="64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Ситуация 1.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Алексей скрыл от Елены, что состоит в браке, который не расторгнут. Прожив три месяца, Елена узнала о тайне мужа.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- Нормами какой отрасли права регулируется данная ситуация? Ответ поясните.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- Какой брак будет признан недействительным: первый или второй? Почему?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Ситуация 2.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18-летний Игорь продает квартиру, оставшуюся от бабушки господину Копейкину. 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- Будет ли сделка являться действительной? Почему?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Ситуация 3.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К. заказал в частной фирме новые пластиковые стеклопакеты, которые должны были быть установлены в течение 5-ти дней. Однако фирма, приняв заказ, нарушила срок его выполнения.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- Нормы какой отрасли права нарушены в данной ситуации. Приведите два аргумента, подтверждающих ваш ответ.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2467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solidFill>
                <a:srgbClr val="181818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Этап подведения </a:t>
            </a:r>
            <a:r>
              <a:rPr lang="ru-RU" sz="3600" b="1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итогов и результатов урока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solidFill>
                <a:srgbClr val="181818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3600" b="1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3600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получить представление о качестве усвоения учащимися материала, определить опорные знания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16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76098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еди\Downloads\IMG-20220405-WA0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67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456" y="277965"/>
            <a:ext cx="8126963" cy="4978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-226695" algn="ctr">
              <a:lnSpc>
                <a:spcPct val="115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Этап рефлексии учебной деятельности на уроке.</a:t>
            </a:r>
          </a:p>
          <a:p>
            <a:pPr marL="226695" indent="-226695" algn="ctr">
              <a:lnSpc>
                <a:spcPct val="115000"/>
              </a:lnSpc>
              <a:spcAft>
                <a:spcPts val="800"/>
              </a:spcAft>
            </a:pP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ea typeface="Calibri"/>
                <a:cs typeface="Times New Roman" pitchFamily="18" charset="0"/>
              </a:rPr>
              <a:t>Цель: 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самооценка учащимися результатов своей учебной деятельности, осознание метода построения и границ применения нового способа действия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3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240" y="365517"/>
            <a:ext cx="8602823" cy="4120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lvl="0" indent="-226695" algn="ctr">
              <a:lnSpc>
                <a:spcPct val="115000"/>
              </a:lnSpc>
              <a:spcAft>
                <a:spcPts val="80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Этап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мотивации (самоопределения) к учебной деятельности.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6695" lvl="0" indent="-226695" algn="ctr">
              <a:lnSpc>
                <a:spcPct val="115000"/>
              </a:lnSpc>
              <a:spcAft>
                <a:spcPts val="800"/>
              </a:spcAft>
            </a:pPr>
            <a:endParaRPr lang="ru-RU" sz="36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 выработка на личностно значимом уровне положительного самоопределения ученика к деятельности на уроке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595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lvl="0" indent="322580" algn="just"/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Один испанский анархист требовал: «Отмените все правила уличного движения. Почему я должен поворачивать направо, когда мне нужно налево? Это против свободы».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6350" lvl="0" indent="326390" algn="just"/>
            <a:endParaRPr lang="ru-RU" sz="2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6350" lvl="0" indent="326390" algn="just"/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Итальянский историк и поэт Карло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Ботта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утверждал: «Общественная свобода есть ни что иное, как пунктуальное соблюдение общественных законов, справедливых и равных для всех».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540" lvl="0" indent="326390" algn="just"/>
            <a:endParaRPr lang="ru-RU" sz="2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540" lvl="0" indent="326390" algn="just"/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С каким из приведённых высказыванием вы согласны? А, может, у вас есть собственная версия о роли права в жизни общества?</a:t>
            </a:r>
            <a:endParaRPr lang="ru-RU" sz="28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845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506"/>
            <a:ext cx="9144000" cy="460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Задание. 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375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Выберите понятие, которое является обобщающим для всех остальных понятий представленного ниже ряда. Запишите это слово (словосочетание).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Обсуждение законопроекта в парламенте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 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законодательная инициатива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 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законотворческий процесс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 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парламентские слушания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 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отклонение законопроекта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14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843" y="0"/>
            <a:ext cx="8220269" cy="5394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-226695" algn="ctr">
              <a:lnSpc>
                <a:spcPct val="115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Этап актуализация и фиксирование индивидуального затруднения в пробном действии.</a:t>
            </a:r>
          </a:p>
          <a:p>
            <a:pPr marL="226695" indent="-226695" algn="ctr">
              <a:lnSpc>
                <a:spcPct val="115000"/>
              </a:lnSpc>
              <a:spcAft>
                <a:spcPts val="800"/>
              </a:spcAft>
            </a:pPr>
            <a:endParaRPr lang="ru-RU" sz="36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6695" indent="-226695">
              <a:lnSpc>
                <a:spcPct val="115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Цель</a:t>
            </a:r>
            <a:r>
              <a:rPr lang="ru-RU" sz="3600" b="1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3600" dirty="0">
                <a:latin typeface="Times New Roman"/>
                <a:ea typeface="Times New Roman"/>
              </a:rPr>
              <a:t>актуализация используемых способов действий и подготовка к осознанию потребности в выявлении причин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2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580"/>
            <a:ext cx="9144000" cy="5153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Вопросы к учащимся: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-Какие смысловые значения соединяет в себя право?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-В чем различия между правом и законом?  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-Почему правонарушения считают одним из видов социальных отношений?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-Объясните, какова взаимосвязь между правонарушением и юридической ответственностью?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51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555" y="570666"/>
            <a:ext cx="8462866" cy="3085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Этап постановки 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учебной </a:t>
            </a: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задачи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 подготовка мышления учащихся и осознание ими цели урока</a:t>
            </a:r>
            <a:endParaRPr lang="ru-RU" sz="2800" dirty="0">
              <a:ea typeface="Calibri"/>
              <a:cs typeface="Times New Roman"/>
            </a:endParaRPr>
          </a:p>
          <a:p>
            <a:pPr marL="226695" indent="-226695" algn="ctr">
              <a:lnSpc>
                <a:spcPct val="115000"/>
              </a:lnSpc>
              <a:spcAft>
                <a:spcPts val="800"/>
              </a:spcAft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1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Разбор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результатов теста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-Что у вас не получилось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-С каким заданием вы не справились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-Над чем нужно поработать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-Каким образом мы восполним недостающие знания?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9708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505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Хеди</cp:lastModifiedBy>
  <cp:revision>44</cp:revision>
  <dcterms:created xsi:type="dcterms:W3CDTF">2013-11-19T05:52:05Z</dcterms:created>
  <dcterms:modified xsi:type="dcterms:W3CDTF">2022-04-11T06:31:18Z</dcterms:modified>
</cp:coreProperties>
</file>