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75" r:id="rId3"/>
    <p:sldId id="257" r:id="rId4"/>
    <p:sldId id="277" r:id="rId5"/>
    <p:sldId id="290" r:id="rId6"/>
    <p:sldId id="278" r:id="rId7"/>
    <p:sldId id="291" r:id="rId8"/>
    <p:sldId id="284" r:id="rId9"/>
    <p:sldId id="292" r:id="rId10"/>
    <p:sldId id="285" r:id="rId11"/>
    <p:sldId id="293" r:id="rId12"/>
    <p:sldId id="286" r:id="rId13"/>
    <p:sldId id="294" r:id="rId14"/>
    <p:sldId id="287" r:id="rId15"/>
    <p:sldId id="280" r:id="rId16"/>
    <p:sldId id="295" r:id="rId17"/>
    <p:sldId id="288" r:id="rId18"/>
    <p:sldId id="296" r:id="rId19"/>
    <p:sldId id="282" r:id="rId20"/>
    <p:sldId id="297" r:id="rId21"/>
    <p:sldId id="283" r:id="rId22"/>
    <p:sldId id="298" r:id="rId23"/>
    <p:sldId id="28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FBF0"/>
    <a:srgbClr val="C703B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0" d="100"/>
          <a:sy n="70" d="100"/>
        </p:scale>
        <p:origin x="-27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 t="2724" b="3289"/>
          <a:stretch>
            <a:fillRect/>
          </a:stretch>
        </p:blipFill>
        <p:spPr bwMode="auto">
          <a:xfrm>
            <a:off x="179512" y="476672"/>
            <a:ext cx="8786277" cy="496855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Алгоритм создания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урока открытия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sz="3600" b="1" dirty="0" smtClean="0">
                <a:solidFill>
                  <a:schemeClr val="bg1"/>
                </a:solidFill>
              </a:rPr>
              <a:t>нового знания в </a:t>
            </a:r>
            <a:br>
              <a:rPr lang="ru-RU" sz="3600" b="1" dirty="0" smtClean="0">
                <a:solidFill>
                  <a:schemeClr val="bg1"/>
                </a:solidFill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858000" cy="33382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1600" b="1" dirty="0" smtClean="0">
                <a:solidFill>
                  <a:schemeClr val="tx1"/>
                </a:solidFill>
              </a:rPr>
              <a:t>МУ «Отдел образования Шелковского муниципального района</a:t>
            </a:r>
            <a:r>
              <a:rPr lang="ru-RU" sz="1600" b="1" dirty="0" smtClean="0">
                <a:solidFill>
                  <a:schemeClr val="tx1"/>
                </a:solidFill>
              </a:rPr>
              <a:t>»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551723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Разработала: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Омариева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Л.К., методист, учитель русского языка и литературы МБОУ «Шелковская СОШ №1»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Ст.Шелковская, 2021г.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построение проекта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выхода из создавшейся ситуации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214546" y="1357298"/>
            <a:ext cx="5143536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500" b="1" dirty="0" smtClean="0">
                <a:latin typeface="+mj-lt"/>
                <a:ea typeface="+mj-ea"/>
                <a:cs typeface="+mj-cs"/>
              </a:rPr>
              <a:t>Цель: </a:t>
            </a:r>
            <a:r>
              <a:rPr lang="ru-RU" sz="2500" dirty="0" smtClean="0">
                <a:latin typeface="+mj-lt"/>
                <a:ea typeface="+mj-ea"/>
                <a:cs typeface="+mj-cs"/>
              </a:rPr>
              <a:t>постановка целей учебной деятельности и на этой основе – выбор способа и средств их реализации.</a:t>
            </a:r>
            <a:endParaRPr kumimoji="0" lang="ru-RU" sz="37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построение проекта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выхода из создавшейся ситуации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Какова цель нашего урок?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-Какую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проблему мы сегодня будем разбирать?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-Как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сформулируем тему урока?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-Как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мы будем решать возникшую проблему?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-Что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нам поможет в ее решении?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-На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какие уже имеющиеся знания мы можем опираться?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-С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помощью чего мы будем решать нашу проблему?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-Как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мы решали подобные проблемы в прошлом с другими подобными темами?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85794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785926"/>
            <a:ext cx="5072098" cy="2928958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4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построенного проекта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2143117"/>
            <a:ext cx="457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Цель: </a:t>
            </a:r>
            <a:r>
              <a:rPr lang="ru-RU" sz="2800" dirty="0" smtClean="0"/>
              <a:t>применить  проект выхода из проблемной ситуации  на практике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85794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785926"/>
            <a:ext cx="6000792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>На столе лежало нераспечатанное письмо.</a:t>
            </a:r>
            <a:br>
              <a:rPr lang="ru-RU" sz="2000" b="1" dirty="0" smtClean="0"/>
            </a:br>
            <a:r>
              <a:rPr lang="ru-RU" sz="2000" b="1" dirty="0" smtClean="0"/>
              <a:t>На столе лежало не распечатанное мамой письмо.</a:t>
            </a:r>
            <a:br>
              <a:rPr lang="ru-RU" sz="2000" b="1" dirty="0" smtClean="0"/>
            </a:br>
            <a:r>
              <a:rPr lang="ru-RU" sz="2000" b="1" dirty="0" smtClean="0"/>
              <a:t>На столе лежало не распечатанное, а  запечатанное  письмо</a:t>
            </a:r>
            <a:br>
              <a:rPr lang="ru-RU" sz="2000" b="1" dirty="0" smtClean="0"/>
            </a:br>
            <a:r>
              <a:rPr lang="ru-RU" sz="2000" b="1" dirty="0" smtClean="0"/>
              <a:t>На столе письмо не распечатано.</a:t>
            </a:r>
            <a:br>
              <a:rPr lang="ru-RU" sz="2000" b="1" dirty="0" smtClean="0"/>
            </a:br>
            <a:r>
              <a:rPr lang="ru-RU" sz="2000" b="1" dirty="0" smtClean="0"/>
              <a:t>Невыносимый шум.            Ничуть не </a:t>
            </a:r>
            <a:br>
              <a:rPr lang="ru-RU" sz="2000" b="1" dirty="0" smtClean="0"/>
            </a:br>
            <a:r>
              <a:rPr lang="ru-RU" sz="2000" b="1" dirty="0" smtClean="0">
                <a:solidFill>
                  <a:schemeClr val="bg1"/>
                </a:solidFill>
              </a:rPr>
              <a:t>- Какой вывод  вы можете сделать?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- От каких условий зависит слитное и раздельное написание не с причастиями?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- Соотнесите свои выводы с учебником.</a:t>
            </a: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построенного проекта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Понаблюдайте, найдите аналогии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85794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2071678"/>
            <a:ext cx="6000792" cy="2643206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построенного проекта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Составление алгоритма рассуждения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Рисунок 7" descr="https://present5.com/presentation/25603470_135092813/image-1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2285992"/>
            <a:ext cx="614366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Лента лицом вверх 7"/>
          <p:cNvSpPr/>
          <p:nvPr/>
        </p:nvSpPr>
        <p:spPr>
          <a:xfrm>
            <a:off x="1285852" y="0"/>
            <a:ext cx="7000924" cy="1357298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первичного закрепления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проговариванием 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внешней речи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1582341"/>
            <a:ext cx="57150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800" b="1" dirty="0" smtClean="0"/>
              <a:t>Цель: </a:t>
            </a:r>
            <a:r>
              <a:rPr lang="ru-RU" sz="2800" dirty="0" smtClean="0"/>
              <a:t>проговаривание нового знания в речи по образцу.</a:t>
            </a:r>
            <a:endParaRPr lang="ru-RU" sz="2800" dirty="0" smtClean="0">
              <a:latin typeface="+mj-lt"/>
            </a:endParaRP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Лента лицом вверх 7"/>
          <p:cNvSpPr/>
          <p:nvPr/>
        </p:nvSpPr>
        <p:spPr>
          <a:xfrm>
            <a:off x="1285852" y="0"/>
            <a:ext cx="7000924" cy="1357298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первичного закрепления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проговариванием 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внешней речи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1582341"/>
            <a:ext cx="57150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Письмо не доставлено –причастие, краткая </a:t>
            </a:r>
            <a:r>
              <a:rPr lang="ru-RU" b="1" dirty="0" err="1" smtClean="0"/>
              <a:t>форма-пишем</a:t>
            </a:r>
            <a:r>
              <a:rPr lang="ru-RU" b="1" dirty="0" smtClean="0"/>
              <a:t> раздельно;</a:t>
            </a:r>
          </a:p>
          <a:p>
            <a:r>
              <a:rPr lang="ru-RU" b="1" dirty="0" smtClean="0"/>
              <a:t>Невзлюбившая падчерицу – причастие, полная форма, без Не </a:t>
            </a:r>
            <a:r>
              <a:rPr lang="ru-RU" b="1" dirty="0" err="1" smtClean="0"/>
              <a:t>не</a:t>
            </a:r>
            <a:r>
              <a:rPr lang="ru-RU" b="1" dirty="0" smtClean="0"/>
              <a:t> </a:t>
            </a:r>
            <a:r>
              <a:rPr lang="ru-RU" b="1" dirty="0" err="1" smtClean="0"/>
              <a:t>уп-ся</a:t>
            </a:r>
            <a:r>
              <a:rPr lang="ru-RU" b="1" dirty="0" smtClean="0"/>
              <a:t> – пишем слитно;</a:t>
            </a:r>
          </a:p>
          <a:p>
            <a:r>
              <a:rPr lang="ru-RU" b="1" dirty="0" smtClean="0"/>
              <a:t>Не прекращающийся, а усиливающийся дождь – причастие, полная форма, есть противопоставление с союзом А – пишем раздельно;</a:t>
            </a:r>
          </a:p>
          <a:p>
            <a:r>
              <a:rPr lang="ru-RU" b="1" dirty="0" smtClean="0"/>
              <a:t>Непрекращающийся дождь – причастие, полная форма, нет противопоставление с союзом А, </a:t>
            </a:r>
            <a:r>
              <a:rPr lang="ru-RU" b="1" dirty="0" err="1" smtClean="0"/>
              <a:t>нетзависимых</a:t>
            </a:r>
            <a:r>
              <a:rPr lang="ru-RU" b="1" dirty="0" smtClean="0"/>
              <a:t> слов – пишем слитно…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500174"/>
            <a:ext cx="5449469" cy="142876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Лента лицом вверх 7"/>
          <p:cNvSpPr/>
          <p:nvPr/>
        </p:nvSpPr>
        <p:spPr>
          <a:xfrm>
            <a:off x="928662" y="0"/>
            <a:ext cx="7429552" cy="1357298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самостоятельной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работы с проверкой по эталону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000232" y="1928801"/>
            <a:ext cx="48577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Цель : </a:t>
            </a:r>
            <a:r>
              <a:rPr lang="ru-RU" sz="3600" dirty="0" smtClean="0"/>
              <a:t>закрепление способов действий, вызвавших затруднение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723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Лента лицом вверх 7"/>
          <p:cNvSpPr/>
          <p:nvPr/>
        </p:nvSpPr>
        <p:spPr>
          <a:xfrm>
            <a:off x="928662" y="0"/>
            <a:ext cx="7429552" cy="1357298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самостоятельной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работы с проверкой по эталону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1582341"/>
            <a:ext cx="5715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…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00232" y="1928801"/>
            <a:ext cx="485776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/>
              <a:t>1В каком предложении не со словом пишется раздельно?</a:t>
            </a:r>
          </a:p>
          <a:p>
            <a:r>
              <a:rPr lang="ru-RU" sz="1400" b="1" i="1" dirty="0" smtClean="0"/>
              <a:t>а) (Не)заметная сера птичка выпорхнула из кустов.</a:t>
            </a:r>
            <a:endParaRPr lang="ru-RU" sz="1400" b="1" dirty="0" smtClean="0"/>
          </a:p>
          <a:p>
            <a:r>
              <a:rPr lang="ru-RU" sz="1400" b="1" i="1" dirty="0" smtClean="0"/>
              <a:t>б)(Не)вдалеке от дома начинался лес.</a:t>
            </a:r>
            <a:endParaRPr lang="ru-RU" sz="1400" b="1" dirty="0" smtClean="0"/>
          </a:p>
          <a:p>
            <a:r>
              <a:rPr lang="ru-RU" sz="1400" b="1" i="1" dirty="0" smtClean="0"/>
              <a:t>в)(Не)распроданные игрушки уценили.</a:t>
            </a:r>
            <a:endParaRPr lang="ru-RU" sz="1400" b="1" dirty="0" smtClean="0"/>
          </a:p>
          <a:p>
            <a:r>
              <a:rPr lang="ru-RU" sz="1400" b="1" i="1" dirty="0" smtClean="0"/>
              <a:t>г)Дуня (не)лишена обаяния.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b="1" u="sng" dirty="0" smtClean="0"/>
              <a:t>2.В каком предложении не со словом пишется слитно?</a:t>
            </a:r>
          </a:p>
          <a:p>
            <a:r>
              <a:rPr lang="ru-RU" sz="1400" b="1" i="1" dirty="0" smtClean="0"/>
              <a:t>а)Коту Тимофею (не)меньше десяти лет.</a:t>
            </a:r>
            <a:endParaRPr lang="ru-RU" sz="1400" b="1" dirty="0" smtClean="0"/>
          </a:p>
          <a:p>
            <a:r>
              <a:rPr lang="ru-RU" sz="1400" b="1" i="1" dirty="0" smtClean="0"/>
              <a:t>б)Воздух еще (не)ставший знойным, приятно освежает.</a:t>
            </a:r>
            <a:endParaRPr lang="ru-RU" sz="1400" b="1" dirty="0" smtClean="0"/>
          </a:p>
          <a:p>
            <a:r>
              <a:rPr lang="ru-RU" sz="1400" b="1" i="1" dirty="0" smtClean="0"/>
              <a:t>в)(Не)сули журавля в небе, а дай синицу в руки.</a:t>
            </a:r>
            <a:endParaRPr lang="ru-RU" sz="1400" b="1" dirty="0" smtClean="0"/>
          </a:p>
          <a:p>
            <a:r>
              <a:rPr lang="ru-RU" sz="1400" b="1" i="1" dirty="0" smtClean="0"/>
              <a:t>г)У Насти были (не)правильные черты лица</a:t>
            </a:r>
            <a:endParaRPr lang="ru-RU" sz="1400" b="1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1563" y="142875"/>
            <a:ext cx="6858000" cy="107156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включения в систему знаний и повторения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1357298"/>
            <a:ext cx="57864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-</a:t>
            </a:r>
            <a:endParaRPr lang="ru-RU" sz="2800" b="1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1928802"/>
            <a:ext cx="53578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/>
          </a:p>
          <a:p>
            <a:r>
              <a:rPr lang="ru-RU" sz="2800" b="1" dirty="0" smtClean="0"/>
              <a:t>Цель: </a:t>
            </a:r>
            <a:r>
              <a:rPr lang="ru-RU" sz="2800" dirty="0" smtClean="0"/>
              <a:t>зафиксировать полученное знание , рассмотреть, как новое знание укладывается в систему ранее изученного.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Деятельностная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цель: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формирование способности учащихся к новому способу действия. 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Образовательная цель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 расширение понятийной базы за счет включения в нее новых элементов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858000" cy="5334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1563" y="142875"/>
            <a:ext cx="6858000" cy="107156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включения в систему знаний и повторения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1357298"/>
            <a:ext cx="578647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000" b="1" dirty="0" smtClean="0">
                <a:solidFill>
                  <a:schemeClr val="bg1"/>
                </a:solidFill>
              </a:rPr>
              <a:t>Как в жизни пригодятся вам полученные знания?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chemeClr val="bg1"/>
                </a:solidFill>
              </a:rPr>
              <a:t>-Напишите записку маме с отчетом о проделанной работе по дому.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 Например, какие ошибки допущены в этой записке?</a:t>
            </a:r>
          </a:p>
          <a:p>
            <a:pPr algn="ctr"/>
            <a:endParaRPr lang="ru-RU" sz="2800" b="1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2690336"/>
            <a:ext cx="5357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Мама! Я торопилась, собиралась в школу, поэтому кровать оставила не </a:t>
            </a:r>
            <a:r>
              <a:rPr lang="ru-RU" b="1" dirty="0" err="1" smtClean="0"/>
              <a:t>застеленной,посуду</a:t>
            </a:r>
            <a:r>
              <a:rPr lang="ru-RU" b="1" dirty="0" smtClean="0"/>
              <a:t> </a:t>
            </a:r>
            <a:r>
              <a:rPr lang="ru-RU" b="1" dirty="0" err="1" smtClean="0"/>
              <a:t>не</a:t>
            </a:r>
            <a:r>
              <a:rPr lang="ru-RU" b="1" dirty="0" smtClean="0"/>
              <a:t> вымытой, пыль </a:t>
            </a:r>
            <a:r>
              <a:rPr lang="ru-RU" b="1" dirty="0" err="1" smtClean="0"/>
              <a:t>невытерта</a:t>
            </a:r>
            <a:r>
              <a:rPr lang="ru-RU" b="1" dirty="0" smtClean="0"/>
              <a:t>. Приду из школы, все будет сделано. Катя.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1563" y="142874"/>
            <a:ext cx="6858000" cy="121442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рефлексии учебной деятельности на уроке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1857364"/>
            <a:ext cx="57150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Цель: </a:t>
            </a:r>
            <a:r>
              <a:rPr lang="ru-RU" sz="2800" dirty="0" smtClean="0"/>
              <a:t>осознание учащимися своей учебной деятельности, самооценка результатов деятельности всего класса и </a:t>
            </a:r>
            <a:r>
              <a:rPr lang="ru-RU" sz="2800" smtClean="0"/>
              <a:t>каждого ученика.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1563" y="142874"/>
            <a:ext cx="6858000" cy="121442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рефлексии учебной деятельности на уроке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1857364"/>
            <a:ext cx="571502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Человек, не уважающий других, сам не достоин уважения.</a:t>
            </a:r>
          </a:p>
          <a:p>
            <a:endParaRPr lang="ru-RU" sz="2800" b="1" dirty="0" smtClean="0"/>
          </a:p>
          <a:p>
            <a:pPr algn="ctr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С какой стороны раскрылась вам фраза, с которой начался наш урок?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</a:rPr>
              <a:t>-Что помимо смысла, стало вам понятно?</a:t>
            </a:r>
          </a:p>
          <a:p>
            <a:pPr>
              <a:buFontTx/>
              <a:buChar char="-"/>
            </a:pPr>
            <a:r>
              <a:rPr lang="ru-RU" sz="2800" b="1" dirty="0" smtClean="0">
                <a:solidFill>
                  <a:schemeClr val="bg1"/>
                </a:solidFill>
              </a:rPr>
              <a:t>-</a:t>
            </a:r>
            <a:r>
              <a:rPr lang="ru-RU" b="1" dirty="0" smtClean="0">
                <a:solidFill>
                  <a:schemeClr val="bg1"/>
                </a:solidFill>
              </a:rPr>
              <a:t>Что вы замечаете в ней того, что было до сегодняшнего урока вам неизвестно?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71563" y="142874"/>
            <a:ext cx="6858000" cy="1214423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1857364"/>
            <a:ext cx="57150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По учебнику</a:t>
            </a:r>
          </a:p>
          <a:p>
            <a:r>
              <a:rPr lang="ru-RU" sz="2800" b="1" dirty="0" smtClean="0"/>
              <a:t>Творческое</a:t>
            </a:r>
          </a:p>
          <a:p>
            <a:r>
              <a:rPr lang="ru-RU" sz="2800" b="1" smtClean="0"/>
              <a:t>Исследовательское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ttps://arhivurokov.ru/kopilka/uploads/user_file_56f80d80c466d/img_user_file_56f80d80c466d_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500174"/>
            <a:ext cx="8229600" cy="64294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урока открытия нового знания предусмотрено 9 этапов</a:t>
            </a:r>
            <a:endParaRPr lang="ru-RU" sz="1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0" y="214290"/>
            <a:ext cx="9144000" cy="1357322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703B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500042"/>
            <a:ext cx="464347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7030A0"/>
                </a:solidFill>
              </a:rPr>
              <a:t>Структура урока </a:t>
            </a:r>
            <a:br>
              <a:rPr lang="ru-RU" sz="27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открытия нового знания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3600" b="1" dirty="0" smtClean="0"/>
              <a:t>Человек, не уважающий других, сам не достоин уважения.</a:t>
            </a:r>
            <a:br>
              <a:rPr lang="ru-RU" sz="36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858000" cy="714380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Мотивация к учебной деятельности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b="1" dirty="0" smtClean="0"/>
              <a:t>Цель: </a:t>
            </a:r>
            <a:r>
              <a:rPr lang="ru-RU" sz="2200" dirty="0" smtClean="0"/>
              <a:t>основной целью этапа  мотивации является выработка на личностно-значимом уровне внутренней готовности выполнения требований к учебной деятельности.</a:t>
            </a:r>
            <a:endParaRPr lang="ru-RU" sz="22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38" y="142852"/>
            <a:ext cx="6858000" cy="714380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Мотивация к учебной деятельности</a:t>
            </a:r>
            <a:endParaRPr lang="ru-RU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b="1" dirty="0" smtClean="0"/>
              <a:t>Цель: </a:t>
            </a:r>
            <a:r>
              <a:rPr lang="ru-RU" sz="2200" dirty="0" smtClean="0"/>
              <a:t>повторение изученного материала, необходимого для  «открытия нового знания», и выявление затруднений в индивидуальной деятельности каждого учащегося.</a:t>
            </a: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Актуализация и фиксирование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индивидуального затруднения в пробном действии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Недруг, не друг, а враг, некрасивый, невежа, совсем не ленивый, не глубокий, а мелкий, нездоровится, невежественный, не может быть, нераспечатанное письмо, окно не закрыто, не читающий, а думающий ученик.</a:t>
            </a: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Актуализация и фиксирование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индивидуального затруднения в пробном действии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Объяснительный диктант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b="1" dirty="0" smtClean="0"/>
              <a:t>Цель: </a:t>
            </a:r>
            <a:r>
              <a:rPr lang="ru-RU" sz="2200" dirty="0" smtClean="0"/>
              <a:t>организовать анализ учащимися возникшей ситуации и на этой основе выявить место и причины  затруднения, осознание того, в чем именно состоит недостаточность их знаний, умений или способностей.</a:t>
            </a:r>
            <a:r>
              <a:rPr lang="ru-RU" sz="2000" b="1" dirty="0" smtClean="0">
                <a:solidFill>
                  <a:schemeClr val="bg1"/>
                </a:solidFill>
              </a:rPr>
              <a:t/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выявления места и причины затруднений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http://arhivurokov.ru/kopilka/uploads/user_file_5774ebac2a0c1/user_file_5774ebac2a0c1_0_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09" y="714356"/>
            <a:ext cx="8786277" cy="52864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2071678"/>
            <a:ext cx="4663651" cy="85725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нераспечатанное письмо, окно не закрыто, не читающий, а думающий ученик.</a:t>
            </a:r>
            <a:br>
              <a:rPr lang="ru-RU" sz="2000" b="1" dirty="0" smtClean="0"/>
            </a:br>
            <a:r>
              <a:rPr lang="ru-RU" sz="2000" b="1" dirty="0" smtClean="0">
                <a:solidFill>
                  <a:schemeClr val="bg1"/>
                </a:solidFill>
              </a:rPr>
              <a:t>- Какая это часть речи?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-В чем возникло затруднение?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-Почему у вас не получается выполнить это задание?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- Каких знаний у вас не хватает?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5857892"/>
            <a:ext cx="68580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algn="r">
              <a:spcBef>
                <a:spcPts val="600"/>
              </a:spcBef>
              <a:buClr>
                <a:schemeClr val="accent1"/>
              </a:buClr>
              <a:buSzPct val="76000"/>
            </a:pPr>
            <a:endParaRPr kumimoji="0" lang="ru-RU" sz="16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071562" y="142874"/>
            <a:ext cx="7286651" cy="1071547"/>
          </a:xfrm>
          <a:prstGeom prst="ribbon2">
            <a:avLst/>
          </a:prstGeom>
          <a:solidFill>
            <a:srgbClr val="1BFBF0"/>
          </a:solidFill>
          <a:ln>
            <a:solidFill>
              <a:srgbClr val="C703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Этап выявления места и причины затруднений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14480" y="1357298"/>
            <a:ext cx="6357982" cy="3429024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Объяснительный диктант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634</TotalTime>
  <Words>475</Words>
  <Application>Microsoft Office PowerPoint</Application>
  <PresentationFormat>Экран (4:3)</PresentationFormat>
  <Paragraphs>108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Начальная</vt:lpstr>
      <vt:lpstr>Алгоритм создания  урока открытия  нового знания в   </vt:lpstr>
      <vt:lpstr>Деятельностная цель: формирование способности учащихся к новому способу действия.  Образовательная цель: расширение понятийной базы за счет включения в нее новых элементов</vt:lpstr>
      <vt:lpstr>Структура урока  открытия нового знания </vt:lpstr>
      <vt:lpstr> Человек, не уважающий других, сам не достоин уважения. </vt:lpstr>
      <vt:lpstr> Цель: основной целью этапа  мотивации является выработка на личностно-значимом уровне внутренней готовности выполнения требований к учебной деятельности.</vt:lpstr>
      <vt:lpstr> Цель: повторение изученного материала, необходимого для  «открытия нового знания», и выявление затруднений в индивидуальной деятельности каждого учащегося.</vt:lpstr>
      <vt:lpstr> Недруг, не друг, а враг, некрасивый, невежа, совсем не ленивый, не глубокий, а мелкий, нездоровится, невежественный, не может быть, нераспечатанное письмо, окно не закрыто, не читающий, а думающий ученик.</vt:lpstr>
      <vt:lpstr> Цель: организовать анализ учащимися возникшей ситуации и на этой основе выявить место и причины  затруднения, осознание того, в чем именно состоит недостаточность их знаний, умений или способностей.   </vt:lpstr>
      <vt:lpstr> нераспечатанное письмо, окно не закрыто, не читающий, а думающий ученик. - Какая это часть речи? -В чем возникло затруднение? -Почему у вас не получается выполнить это задание? - Каких знаний у вас не хватает?   </vt:lpstr>
      <vt:lpstr>Слайд 10</vt:lpstr>
      <vt:lpstr>Слайд 11</vt:lpstr>
      <vt:lpstr>  </vt:lpstr>
      <vt:lpstr>На столе лежало нераспечатанное письмо. На столе лежало не распечатанное мамой письмо. На столе лежало не распечатанное, а  запечатанное  письмо На столе письмо не распечатано. Невыносимый шум.            Ничуть не  - Какой вывод  вы можете сделать? - От каких условий зависит слитное и раздельное написание не с причастиями? - Соотнесите свои выводы с учебником.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создания урока открытия нового знания </dc:title>
  <dc:creator>ASUSъ</dc:creator>
  <cp:lastModifiedBy>home</cp:lastModifiedBy>
  <cp:revision>48</cp:revision>
  <dcterms:created xsi:type="dcterms:W3CDTF">2018-01-02T05:21:52Z</dcterms:created>
  <dcterms:modified xsi:type="dcterms:W3CDTF">2022-04-06T14:56:58Z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1040018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